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6858000" cx="9144000"/>
  <p:notesSz cx="6881800" cy="9296400"/>
  <p:embeddedFontLs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8DFD9B-DE54-40DB-85E9-26F14E0B36F4}">
  <a:tblStyle styleId="{D48DFD9B-DE54-40DB-85E9-26F14E0B36F4}" styleName="Table_0">
    <a:wholeTbl>
      <a:tcTxStyle b="off" i="off">
        <a:font>
          <a:latin typeface="Helvetica"/>
          <a:ea typeface="Helvetica"/>
          <a:cs typeface="Helvetica"/>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127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HelveticaNeue-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HelveticaNeue-italic.fntdata"/><Relationship Id="rId43" Type="http://schemas.openxmlformats.org/officeDocument/2006/relationships/slide" Target="slides/slide37.xml"/><Relationship Id="rId87" Type="http://schemas.openxmlformats.org/officeDocument/2006/relationships/font" Target="fonts/HelveticaNeue-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66" name="Google Shape;66;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26" name="Google Shape;126;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1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3" name="Google Shape;133;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7" name="Google Shape;147;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Besides APIs, Application programming interface</a:t>
            </a:r>
            <a:endParaRPr/>
          </a:p>
          <a:p>
            <a:pPr indent="0" lvl="0" marL="0" rtl="0" algn="l">
              <a:spcBef>
                <a:spcPts val="360"/>
              </a:spcBef>
              <a:spcAft>
                <a:spcPts val="0"/>
              </a:spcAft>
              <a:buNone/>
            </a:pPr>
            <a:r>
              <a:rPr lang="en-US">
                <a:latin typeface="Times New Roman"/>
                <a:ea typeface="Times New Roman"/>
                <a:cs typeface="Times New Roman"/>
                <a:sym typeface="Times New Roman"/>
              </a:rPr>
              <a:t>AUIs Application user interface, </a:t>
            </a:r>
            <a:endParaRPr/>
          </a:p>
          <a:p>
            <a:pPr indent="0" lvl="0" marL="0" rtl="0" algn="l">
              <a:spcBef>
                <a:spcPts val="360"/>
              </a:spcBef>
              <a:spcAft>
                <a:spcPts val="0"/>
              </a:spcAft>
              <a:buNone/>
            </a:pPr>
            <a:r>
              <a:rPr lang="en-US">
                <a:latin typeface="Times New Roman"/>
                <a:ea typeface="Times New Roman"/>
                <a:cs typeface="Times New Roman"/>
                <a:sym typeface="Times New Roman"/>
              </a:rPr>
              <a:t>CUI Command User Interface</a:t>
            </a:r>
            <a:endParaRPr/>
          </a:p>
          <a:p>
            <a:pPr indent="0" lvl="0" marL="0" rtl="0" algn="l">
              <a:spcBef>
                <a:spcPts val="360"/>
              </a:spcBef>
              <a:spcAft>
                <a:spcPts val="0"/>
              </a:spcAft>
              <a:buNone/>
            </a:pPr>
            <a:r>
              <a:rPr lang="en-US">
                <a:latin typeface="Times New Roman"/>
                <a:ea typeface="Times New Roman"/>
                <a:cs typeface="Times New Roman"/>
                <a:sym typeface="Times New Roman"/>
              </a:rPr>
              <a:t>CLIs  Command Line Interface</a:t>
            </a:r>
            <a:endParaRPr/>
          </a:p>
          <a:p>
            <a:pPr indent="0" lvl="0" marL="0" rtl="0" algn="l">
              <a:spcBef>
                <a:spcPts val="360"/>
              </a:spcBef>
              <a:spcAft>
                <a:spcPts val="0"/>
              </a:spcAft>
              <a:buNone/>
            </a:pPr>
            <a:r>
              <a:rPr lang="en-US">
                <a:latin typeface="Times New Roman"/>
                <a:ea typeface="Times New Roman"/>
                <a:cs typeface="Times New Roman"/>
                <a:sym typeface="Times New Roman"/>
              </a:rPr>
              <a:t>GUI Grapahical User Interface</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55" name="Google Shape;155;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1" name="Google Shape;161;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8" name="Google Shape;168;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5" name="Google Shape;175;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2" name="Google Shape;182;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9" name="Google Shape;189;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Dispatch table: table of functions and commands, service number refers to service code</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2" name="Google Shape;72;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11" name="Google Shape;211;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2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2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25" name="Google Shape;225;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2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32" name="Google Shape;232;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2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42" name="Google Shape;242;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2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49" name="Google Shape;249;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2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56" name="Google Shape;256;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p2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63" name="Google Shape;263;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2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70" name="Google Shape;270;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78" name="Google Shape;278;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9" name="Google Shape;79;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86" name="Google Shape;286;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3" name="Google Shape;293;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3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00" name="Google Shape;300;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3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07" name="Google Shape;307;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3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14" name="Google Shape;314;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3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5: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1" name="Google Shape;321;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7" name="Google Shape;327;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3" name="Google Shape;333;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40" name="Google Shape;340;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46" name="Google Shape;346;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86" name="Google Shape;86;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52" name="Google Shape;352;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59" name="Google Shape;359;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73" name="Google Shape;373;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79" name="Google Shape;379;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4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86" name="Google Shape;386;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93" name="Google Shape;393;p4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p4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0" name="Google Shape;400;p4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Loadable kernel modules</a:t>
            </a:r>
            <a:endParaRPr/>
          </a:p>
          <a:p>
            <a:pPr indent="0" lvl="0" marL="0" marR="0" rtl="0" algn="l">
              <a:lnSpc>
                <a:spcPct val="100000"/>
              </a:lnSpc>
              <a:spcBef>
                <a:spcPts val="360"/>
              </a:spcBef>
              <a:spcAft>
                <a:spcPts val="0"/>
              </a:spcAft>
              <a:buClr>
                <a:schemeClr val="dk1"/>
              </a:buClr>
              <a:buSzPts val="1200"/>
              <a:buFont typeface="Times New Roman"/>
              <a:buNone/>
            </a:pPr>
            <a:r>
              <a:rPr b="1" lang="en-US"/>
              <a:t>dynamically loadable modules (DLM)  </a:t>
            </a:r>
            <a:r>
              <a:rPr lang="en-US"/>
              <a:t>(called </a:t>
            </a:r>
            <a:r>
              <a:rPr b="1" lang="en-US" sz="1000">
                <a:solidFill>
                  <a:srgbClr val="006699"/>
                </a:solidFill>
                <a:latin typeface="Times New Roman"/>
                <a:ea typeface="Times New Roman"/>
                <a:cs typeface="Times New Roman"/>
                <a:sym typeface="Times New Roman"/>
              </a:rPr>
              <a:t>kernel</a:t>
            </a:r>
            <a:r>
              <a:rPr b="1" lang="en-US">
                <a:solidFill>
                  <a:srgbClr val="3366FF"/>
                </a:solidFill>
              </a:rPr>
              <a:t> </a:t>
            </a:r>
            <a:r>
              <a:rPr b="1" lang="en-US" sz="1000">
                <a:solidFill>
                  <a:srgbClr val="006699"/>
                </a:solidFill>
                <a:latin typeface="Times New Roman"/>
                <a:ea typeface="Times New Roman"/>
                <a:cs typeface="Times New Roman"/>
                <a:sym typeface="Times New Roman"/>
              </a:rPr>
              <a:t>extensions</a:t>
            </a:r>
            <a:r>
              <a:rPr lang="en-US"/>
              <a:t>)</a:t>
            </a:r>
            <a:endParaRPr/>
          </a:p>
          <a:p>
            <a:pPr indent="0" lvl="0" marL="0" rtl="0" algn="l">
              <a:spcBef>
                <a:spcPts val="360"/>
              </a:spcBef>
              <a:spcAft>
                <a:spcPts val="0"/>
              </a:spcAft>
              <a:buNone/>
            </a:pPr>
            <a:r>
              <a:t/>
            </a:r>
            <a:endParaRPr/>
          </a:p>
        </p:txBody>
      </p:sp>
      <p:sp>
        <p:nvSpPr>
          <p:cNvPr id="401" name="Google Shape;401;p4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07" name="Google Shape;407;p4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4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15" name="Google Shape;415;p4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4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22" name="Google Shape;422;p4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4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93" name="Google Shape;93;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30" name="Google Shape;430;p5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5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38" name="Google Shape;438;p5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p5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Dijkstra</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46" name="Google Shape;446;p5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p5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53" name="Google Shape;453;p5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p5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4: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61" name="Google Shape;461;p5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67" name="Google Shape;467;p5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5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74" name="Google Shape;474;p5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5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7: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81" name="Google Shape;481;p5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87" name="Google Shape;487;p5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93" name="Google Shape;493;p5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5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00" name="Google Shape;100;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01" name="Google Shape;501;p6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6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08" name="Google Shape;508;p6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6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15" name="Google Shape;515;p6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6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522" name="Google Shape;522;p6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8" name="Google Shape;528;p6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In windows </a:t>
            </a:r>
            <a:r>
              <a:rPr b="0" i="0" lang="en-US" sz="1200">
                <a:solidFill>
                  <a:schemeClr val="dk1"/>
                </a:solidFill>
                <a:latin typeface="Times New Roman"/>
                <a:ea typeface="Times New Roman"/>
                <a:cs typeface="Times New Roman"/>
                <a:sym typeface="Times New Roman"/>
              </a:rPr>
              <a:t>each drive has its own root directory named by a letter, such as C:\ or F:\, Unix holds the entire system in this single top-level directory, including each device and document</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Thus, it is commonly said that in Unix, "everything is a file." Note that Unix uses the forward slash ( / ) rather than the backslash ( \ ) commonly used in Windows.</a:t>
            </a:r>
            <a:endParaRPr/>
          </a:p>
          <a:p>
            <a:pPr indent="0" lvl="0" marL="0" marR="0" rtl="0" algn="l">
              <a:lnSpc>
                <a:spcPct val="100000"/>
              </a:lnSpc>
              <a:spcBef>
                <a:spcPts val="360"/>
              </a:spcBef>
              <a:spcAft>
                <a:spcPts val="0"/>
              </a:spcAft>
              <a:buClr>
                <a:schemeClr val="dk1"/>
              </a:buClr>
              <a:buSzPts val="1200"/>
              <a:buFont typeface="Times New Roman"/>
              <a:buNone/>
            </a:pPr>
            <a:r>
              <a:rPr b="1" i="0" lang="en-US" sz="1200">
                <a:solidFill>
                  <a:schemeClr val="dk1"/>
                </a:solidFill>
                <a:latin typeface="Times New Roman"/>
                <a:ea typeface="Times New Roman"/>
                <a:cs typeface="Times New Roman"/>
                <a:sym typeface="Times New Roman"/>
              </a:rPr>
              <a:t>/home</a:t>
            </a:r>
            <a:r>
              <a:rPr b="0" i="0" lang="en-US" sz="1200">
                <a:solidFill>
                  <a:schemeClr val="dk1"/>
                </a:solidFill>
                <a:latin typeface="Times New Roman"/>
                <a:ea typeface="Times New Roman"/>
                <a:cs typeface="Times New Roman"/>
                <a:sym typeface="Times New Roman"/>
              </a:rPr>
              <a:t> -- contains the home directories for the users. On some Unices, this is under /usr/home</a:t>
            </a:r>
            <a:endParaRPr/>
          </a:p>
          <a:p>
            <a:pPr indent="0" lvl="0" marL="0" marR="0" rtl="0" algn="l">
              <a:lnSpc>
                <a:spcPct val="100000"/>
              </a:lnSpc>
              <a:spcBef>
                <a:spcPts val="360"/>
              </a:spcBef>
              <a:spcAft>
                <a:spcPts val="0"/>
              </a:spcAft>
              <a:buClr>
                <a:schemeClr val="dk1"/>
              </a:buClr>
              <a:buSzPts val="1200"/>
              <a:buFont typeface="Times New Roman"/>
              <a:buNone/>
            </a:pPr>
            <a:r>
              <a:rPr lang="en-US"/>
              <a:t>Configuration files directory</a:t>
            </a:r>
            <a:endParaRPr/>
          </a:p>
          <a:p>
            <a:pPr indent="0" lvl="0" marL="0" rtl="0" algn="l">
              <a:spcBef>
                <a:spcPts val="360"/>
              </a:spcBef>
              <a:spcAft>
                <a:spcPts val="0"/>
              </a:spcAft>
              <a:buNone/>
            </a:pPr>
            <a:r>
              <a:rPr lang="en-US"/>
              <a:t>Users, login details</a:t>
            </a:r>
            <a:endParaRPr/>
          </a:p>
          <a:p>
            <a:pPr indent="0" lvl="0" marL="0" rtl="0" algn="l">
              <a:spcBef>
                <a:spcPts val="360"/>
              </a:spcBef>
              <a:spcAft>
                <a:spcPts val="0"/>
              </a:spcAft>
              <a:buNone/>
            </a:pPr>
            <a:r>
              <a:rPr lang="en-US"/>
              <a:t>Paswrods</a:t>
            </a:r>
            <a:endParaRPr/>
          </a:p>
          <a:p>
            <a:pPr indent="0" lvl="0" marL="0" rtl="0" algn="l">
              <a:spcBef>
                <a:spcPts val="360"/>
              </a:spcBef>
              <a:spcAft>
                <a:spcPts val="0"/>
              </a:spcAft>
              <a:buNone/>
            </a:pPr>
            <a:r>
              <a:rPr lang="en-US"/>
              <a:t>Directories</a:t>
            </a:r>
            <a:endParaRPr/>
          </a:p>
          <a:p>
            <a:pPr indent="0" lvl="0" marL="0" rtl="0" algn="l">
              <a:spcBef>
                <a:spcPts val="360"/>
              </a:spcBef>
              <a:spcAft>
                <a:spcPts val="0"/>
              </a:spcAft>
              <a:buNone/>
            </a:pPr>
            <a:r>
              <a:rPr lang="en-US"/>
              <a:t>File types etc, shell details</a:t>
            </a:r>
            <a:endParaRPr/>
          </a:p>
          <a:p>
            <a:pPr indent="0" lvl="0" marL="0" rtl="0" algn="l">
              <a:spcBef>
                <a:spcPts val="360"/>
              </a:spcBef>
              <a:spcAft>
                <a:spcPts val="0"/>
              </a:spcAft>
              <a:buNone/>
            </a:pPr>
            <a:r>
              <a:rPr lang="en-US"/>
              <a:t>Lib : lang libraries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/var : variables data FILE,  log, spool, emails, print etc</a:t>
            </a:r>
            <a:endParaRPr/>
          </a:p>
          <a:p>
            <a:pPr indent="0" lvl="0" marL="0" rtl="0" algn="l">
              <a:spcBef>
                <a:spcPts val="360"/>
              </a:spcBef>
              <a:spcAft>
                <a:spcPts val="0"/>
              </a:spcAft>
              <a:buNone/>
            </a:pPr>
            <a:r>
              <a:rPr lang="en-US"/>
              <a:t>Sbin (halt, ifconfig, fdisk)</a:t>
            </a:r>
            <a:endParaRPr/>
          </a:p>
        </p:txBody>
      </p:sp>
      <p:sp>
        <p:nvSpPr>
          <p:cNvPr id="529" name="Google Shape;529;p6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5: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537" name="Google Shape;537;p6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543" name="Google Shape;543;p6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9" name="Google Shape;549;p6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p>
          <a:p>
            <a:pPr indent="0" lvl="0" marL="0" rtl="0" algn="l">
              <a:spcBef>
                <a:spcPts val="360"/>
              </a:spcBef>
              <a:spcAft>
                <a:spcPts val="0"/>
              </a:spcAft>
              <a:buNone/>
            </a:pPr>
            <a:r>
              <a:rPr lang="en-US"/>
              <a:t>$home tc shell</a:t>
            </a:r>
            <a:endParaRPr/>
          </a:p>
          <a:p>
            <a:pPr indent="0" lvl="0" marL="0" rtl="0" algn="l">
              <a:spcBef>
                <a:spcPts val="360"/>
              </a:spcBef>
              <a:spcAft>
                <a:spcPts val="0"/>
              </a:spcAft>
              <a:buNone/>
            </a:pPr>
            <a:r>
              <a:rPr lang="en-US"/>
              <a:t>Pwd print the absolute path from root till current directory</a:t>
            </a:r>
            <a:endParaRPr/>
          </a:p>
          <a:p>
            <a:pPr indent="0" lvl="0" marL="0" rtl="0" algn="l">
              <a:spcBef>
                <a:spcPts val="360"/>
              </a:spcBef>
              <a:spcAft>
                <a:spcPts val="0"/>
              </a:spcAft>
              <a:buNone/>
            </a:pPr>
            <a:r>
              <a:rPr lang="en-US"/>
              <a:t>Rmdir: removes empty file</a:t>
            </a:r>
            <a:endParaRPr/>
          </a:p>
          <a:p>
            <a:pPr indent="0" lvl="0" marL="0" rtl="0" algn="l">
              <a:spcBef>
                <a:spcPts val="360"/>
              </a:spcBef>
              <a:spcAft>
                <a:spcPts val="0"/>
              </a:spcAft>
              <a:buNone/>
            </a:pPr>
            <a:r>
              <a:rPr lang="en-US"/>
              <a:t>Rm removes file with special features</a:t>
            </a:r>
            <a:endParaRPr/>
          </a:p>
          <a:p>
            <a:pPr indent="0" lvl="0" marL="0" rtl="0" algn="l">
              <a:spcBef>
                <a:spcPts val="360"/>
              </a:spcBef>
              <a:spcAft>
                <a:spcPts val="0"/>
              </a:spcAft>
              <a:buNone/>
            </a:pPr>
            <a:r>
              <a:rPr lang="en-US"/>
              <a:t>Touch command for creating files</a:t>
            </a:r>
            <a:endParaRPr/>
          </a:p>
        </p:txBody>
      </p:sp>
      <p:sp>
        <p:nvSpPr>
          <p:cNvPr id="550" name="Google Shape;550;p6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6" name="Google Shape;556;p6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Pwd absolute pathname of current directory</a:t>
            </a:r>
            <a:endParaRPr/>
          </a:p>
        </p:txBody>
      </p:sp>
      <p:sp>
        <p:nvSpPr>
          <p:cNvPr id="557" name="Google Shape;557;p6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3" name="Google Shape;563;p6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Ls –l</a:t>
            </a:r>
            <a:endParaRPr/>
          </a:p>
          <a:p>
            <a:pPr indent="0" lvl="0" marL="0" rtl="0" algn="l">
              <a:spcBef>
                <a:spcPts val="360"/>
              </a:spcBef>
              <a:spcAft>
                <a:spcPts val="0"/>
              </a:spcAft>
              <a:buNone/>
            </a:pPr>
            <a:r>
              <a:rPr lang="en-US"/>
              <a:t>Long listing of file</a:t>
            </a:r>
            <a:endParaRPr/>
          </a:p>
          <a:p>
            <a:pPr indent="0" lvl="0" marL="0" rtl="0" algn="l">
              <a:spcBef>
                <a:spcPts val="360"/>
              </a:spcBef>
              <a:spcAft>
                <a:spcPts val="0"/>
              </a:spcAft>
              <a:buNone/>
            </a:pPr>
            <a:r>
              <a:rPr lang="en-US"/>
              <a:t>* Wild call</a:t>
            </a:r>
            <a:endParaRPr/>
          </a:p>
        </p:txBody>
      </p:sp>
      <p:sp>
        <p:nvSpPr>
          <p:cNvPr id="564" name="Google Shape;564;p6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0" name="Google Shape;570;p7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vi is the oldest</a:t>
            </a:r>
            <a:endParaRPr/>
          </a:p>
          <a:p>
            <a:pPr indent="0" lvl="0" marL="0" rtl="0" algn="l">
              <a:spcBef>
                <a:spcPts val="360"/>
              </a:spcBef>
              <a:spcAft>
                <a:spcPts val="0"/>
              </a:spcAft>
              <a:buNone/>
            </a:pPr>
            <a:r>
              <a:rPr lang="en-US"/>
              <a:t>V emacs</a:t>
            </a:r>
            <a:endParaRPr/>
          </a:p>
        </p:txBody>
      </p:sp>
      <p:sp>
        <p:nvSpPr>
          <p:cNvPr id="571" name="Google Shape;571;p7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7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77" name="Google Shape;577;p7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8" name="Google Shape;578;p7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7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584" name="Google Shape;584;p7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7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90" name="Google Shape;590;p7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7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7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7" name="Google Shape;597;p7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7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10" name="Google Shape;610;p7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1" name="Google Shape;611;p7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17" name="Google Shape;617;p7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7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7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25" name="Google Shape;625;p7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p7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32" name="Google Shape;632;p7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3" name="Google Shape;633;p7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13" name="Google Shape;113;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grpSp>
        <p:nvGrpSpPr>
          <p:cNvPr id="22" name="Google Shape;22;p2"/>
          <p:cNvGrpSpPr/>
          <p:nvPr/>
        </p:nvGrpSpPr>
        <p:grpSpPr>
          <a:xfrm>
            <a:off x="198438" y="2960688"/>
            <a:ext cx="8610600" cy="201612"/>
            <a:chOff x="125" y="1865"/>
            <a:chExt cx="5424" cy="127"/>
          </a:xfrm>
        </p:grpSpPr>
        <p:sp>
          <p:nvSpPr>
            <p:cNvPr id="23" name="Google Shape;23;p2"/>
            <p:cNvSpPr/>
            <p:nvPr/>
          </p:nvSpPr>
          <p:spPr>
            <a:xfrm>
              <a:off x="125"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4" name="Google Shape;24;p2"/>
            <p:cNvSpPr/>
            <p:nvPr/>
          </p:nvSpPr>
          <p:spPr>
            <a:xfrm>
              <a:off x="1933" y="1865"/>
              <a:ext cx="1808" cy="127"/>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5" name="Google Shape;25;p2"/>
            <p:cNvSpPr/>
            <p:nvPr/>
          </p:nvSpPr>
          <p:spPr>
            <a:xfrm>
              <a:off x="3741"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grpSp>
      <p:sp>
        <p:nvSpPr>
          <p:cNvPr id="26" name="Google Shape;26;p2"/>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Silberschatz, Galvin and Gagne ©2018</a:t>
            </a:r>
            <a:endParaRPr/>
          </a:p>
        </p:txBody>
      </p:sp>
      <p:sp>
        <p:nvSpPr>
          <p:cNvPr id="27" name="Google Shape;27;p2"/>
          <p:cNvSpPr txBox="1"/>
          <p:nvPr/>
        </p:nvSpPr>
        <p:spPr>
          <a:xfrm>
            <a:off x="26988" y="6613525"/>
            <a:ext cx="2730500" cy="2460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Operating System Concepts – 10</a:t>
            </a:r>
            <a:r>
              <a:rPr b="1" baseline="30000" i="0" lang="en-US" sz="1000" u="none" cap="none" strike="noStrike">
                <a:solidFill>
                  <a:srgbClr val="336699"/>
                </a:solidFill>
                <a:latin typeface="Helvetica Neue"/>
                <a:ea typeface="Helvetica Neue"/>
                <a:cs typeface="Helvetica Neue"/>
                <a:sym typeface="Helvetica Neue"/>
              </a:rPr>
              <a:t>th</a:t>
            </a:r>
            <a:r>
              <a:rPr b="1" i="0" lang="en-US" sz="1000" u="none" cap="none" strike="noStrike">
                <a:solidFill>
                  <a:srgbClr val="336699"/>
                </a:solidFill>
                <a:latin typeface="Helvetica Neue"/>
                <a:ea typeface="Helvetica Neue"/>
                <a:cs typeface="Helvetica Neue"/>
                <a:sym typeface="Helvetica Neue"/>
              </a:rPr>
              <a:t> Edition</a:t>
            </a:r>
            <a:endParaRPr/>
          </a:p>
        </p:txBody>
      </p:sp>
      <p:pic>
        <p:nvPicPr>
          <p:cNvPr descr="dino_4" id="28" name="Google Shape;28;p2"/>
          <p:cNvPicPr preferRelativeResize="0"/>
          <p:nvPr/>
        </p:nvPicPr>
        <p:blipFill rotWithShape="1">
          <a:blip r:embed="rId2">
            <a:alphaModFix/>
          </a:blip>
          <a:srcRect b="0" l="0" r="0" t="0"/>
          <a:stretch/>
        </p:blipFill>
        <p:spPr>
          <a:xfrm>
            <a:off x="3360738" y="4157663"/>
            <a:ext cx="2062162" cy="1593850"/>
          </a:xfrm>
          <a:prstGeom prst="rect">
            <a:avLst/>
          </a:prstGeom>
          <a:noFill/>
          <a:ln cap="flat" cmpd="sng" w="76200">
            <a:solidFill>
              <a:srgbClr val="336699"/>
            </a:solidFill>
            <a:prstDash val="solid"/>
            <a:miter lim="800000"/>
            <a:headEnd len="sm" w="sm" type="none"/>
            <a:tailEnd len="sm" w="sm" type="none"/>
          </a:ln>
        </p:spPr>
      </p:pic>
      <p:sp>
        <p:nvSpPr>
          <p:cNvPr id="29" name="Google Shape;29;p2"/>
          <p:cNvSpPr/>
          <p:nvPr/>
        </p:nvSpPr>
        <p:spPr>
          <a:xfrm>
            <a:off x="3224213" y="4006850"/>
            <a:ext cx="2336800" cy="1887538"/>
          </a:xfrm>
          <a:prstGeom prst="rect">
            <a:avLst/>
          </a:prstGeom>
          <a:noFill/>
          <a:ln cap="flat" cmpd="thinThick" w="57150">
            <a:solidFill>
              <a:srgbClr val="66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30" name="Google Shape;30;p2"/>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3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 name="Shape 58"/>
        <p:cNvGrpSpPr/>
        <p:nvPr/>
      </p:nvGrpSpPr>
      <p:grpSpPr>
        <a:xfrm>
          <a:off x="0" y="0"/>
          <a:ext cx="0" cy="0"/>
          <a:chOff x="0" y="0"/>
          <a:chExt cx="0" cy="0"/>
        </a:xfrm>
      </p:grpSpPr>
      <p:sp>
        <p:nvSpPr>
          <p:cNvPr id="59" name="Google Shape;59;p1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1"/>
          <p:cNvSpPr txBox="1"/>
          <p:nvPr>
            <p:ph idx="1" type="body"/>
          </p:nvPr>
        </p:nvSpPr>
        <p:spPr>
          <a:xfrm rot="5400000">
            <a:off x="2405063" y="-365125"/>
            <a:ext cx="4530725" cy="7727950"/>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 name="Shape 61"/>
        <p:cNvGrpSpPr/>
        <p:nvPr/>
      </p:nvGrpSpPr>
      <p:grpSpPr>
        <a:xfrm>
          <a:off x="0" y="0"/>
          <a:ext cx="0" cy="0"/>
          <a:chOff x="0" y="0"/>
          <a:chExt cx="0" cy="0"/>
        </a:xfrm>
      </p:grpSpPr>
      <p:sp>
        <p:nvSpPr>
          <p:cNvPr id="62" name="Google Shape;62;p12"/>
          <p:cNvSpPr txBox="1"/>
          <p:nvPr>
            <p:ph type="title"/>
          </p:nvPr>
        </p:nvSpPr>
        <p:spPr>
          <a:xfrm rot="5400000">
            <a:off x="5220494" y="1948657"/>
            <a:ext cx="5486400" cy="214471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2"/>
          <p:cNvSpPr txBox="1"/>
          <p:nvPr>
            <p:ph idx="1" type="body"/>
          </p:nvPr>
        </p:nvSpPr>
        <p:spPr>
          <a:xfrm rot="5400000">
            <a:off x="854869" y="-119856"/>
            <a:ext cx="5486400" cy="6281738"/>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3"/>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3"/>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4"/>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700"/>
              </a:spcBef>
              <a:spcAft>
                <a:spcPts val="0"/>
              </a:spcAft>
              <a:buSzPts val="2200"/>
              <a:buNone/>
              <a:defRPr sz="2000"/>
            </a:lvl1pPr>
            <a:lvl2pPr indent="-228600" lvl="1" marL="914400" algn="l">
              <a:spcBef>
                <a:spcPts val="630"/>
              </a:spcBef>
              <a:spcAft>
                <a:spcPts val="0"/>
              </a:spcAft>
              <a:buSzPts val="1980"/>
              <a:buNone/>
              <a:defRPr sz="1800"/>
            </a:lvl2pPr>
            <a:lvl3pPr indent="-228600" lvl="2" marL="1371600" algn="l">
              <a:spcBef>
                <a:spcPts val="560"/>
              </a:spcBef>
              <a:spcAft>
                <a:spcPts val="0"/>
              </a:spcAft>
              <a:buSzPts val="1200"/>
              <a:buNone/>
              <a:defRPr sz="1600"/>
            </a:lvl3pPr>
            <a:lvl4pPr indent="-228600" lvl="3" marL="1828800" algn="l">
              <a:spcBef>
                <a:spcPts val="490"/>
              </a:spcBef>
              <a:spcAft>
                <a:spcPts val="0"/>
              </a:spcAft>
              <a:buSzPts val="1050"/>
              <a:buFont typeface="Helvetica Neue"/>
              <a:buNone/>
              <a:defRPr sz="1400"/>
            </a:lvl4pPr>
            <a:lvl5pPr indent="-228600" lvl="4" marL="2286000" algn="l">
              <a:spcBef>
                <a:spcPts val="490"/>
              </a:spcBef>
              <a:spcAft>
                <a:spcPts val="0"/>
              </a:spcAft>
              <a:buSzPts val="1050"/>
              <a:buFont typeface="Helvetica Neue"/>
              <a:buNone/>
              <a:defRPr sz="1400"/>
            </a:lvl5pPr>
            <a:lvl6pPr indent="-228600" lvl="5" marL="2743200" algn="l">
              <a:spcBef>
                <a:spcPts val="490"/>
              </a:spcBef>
              <a:spcAft>
                <a:spcPts val="0"/>
              </a:spcAft>
              <a:buSzPts val="1050"/>
              <a:buFont typeface="Helvetica Neue"/>
              <a:buNone/>
              <a:defRPr sz="1400"/>
            </a:lvl6pPr>
            <a:lvl7pPr indent="-228600" lvl="6" marL="3200400" algn="l">
              <a:spcBef>
                <a:spcPts val="490"/>
              </a:spcBef>
              <a:spcAft>
                <a:spcPts val="0"/>
              </a:spcAft>
              <a:buSzPts val="1050"/>
              <a:buFont typeface="Helvetica Neue"/>
              <a:buNone/>
              <a:defRPr sz="1400"/>
            </a:lvl7pPr>
            <a:lvl8pPr indent="-228600" lvl="7" marL="3657600" algn="l">
              <a:spcBef>
                <a:spcPts val="490"/>
              </a:spcBef>
              <a:spcAft>
                <a:spcPts val="0"/>
              </a:spcAft>
              <a:buSzPts val="1050"/>
              <a:buFont typeface="Helvetica Neue"/>
              <a:buNone/>
              <a:defRPr sz="1400"/>
            </a:lvl8pPr>
            <a:lvl9pPr indent="-228600" lvl="8" marL="4114800" algn="l">
              <a:spcBef>
                <a:spcPts val="490"/>
              </a:spcBef>
              <a:spcAft>
                <a:spcPts val="0"/>
              </a:spcAft>
              <a:buSzPts val="1050"/>
              <a:buFont typeface="Helvetica Neue"/>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6"/>
          <p:cNvSpPr txBox="1"/>
          <p:nvPr>
            <p:ph idx="1" type="body"/>
          </p:nvPr>
        </p:nvSpPr>
        <p:spPr>
          <a:xfrm>
            <a:off x="806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
        <p:nvSpPr>
          <p:cNvPr id="42" name="Google Shape;42;p6"/>
          <p:cNvSpPr txBox="1"/>
          <p:nvPr>
            <p:ph idx="2" type="body"/>
          </p:nvPr>
        </p:nvSpPr>
        <p:spPr>
          <a:xfrm>
            <a:off x="4997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7"/>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6" name="Google Shape;46;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
        <p:nvSpPr>
          <p:cNvPr id="47" name="Google Shape;47;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8" name="Google Shape;48;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1120"/>
              </a:spcBef>
              <a:spcAft>
                <a:spcPts val="0"/>
              </a:spcAft>
              <a:buSzPts val="3520"/>
              <a:buChar char="▪"/>
              <a:defRPr sz="3200"/>
            </a:lvl1pPr>
            <a:lvl2pPr indent="-424180" lvl="1" marL="914400" algn="l">
              <a:spcBef>
                <a:spcPts val="980"/>
              </a:spcBef>
              <a:spcAft>
                <a:spcPts val="0"/>
              </a:spcAft>
              <a:buSzPts val="3080"/>
              <a:buChar char="•"/>
              <a:defRPr sz="2800"/>
            </a:lvl2pPr>
            <a:lvl3pPr indent="-342900" lvl="2" marL="1371600" algn="l">
              <a:spcBef>
                <a:spcPts val="840"/>
              </a:spcBef>
              <a:spcAft>
                <a:spcPts val="0"/>
              </a:spcAft>
              <a:buSzPts val="1800"/>
              <a:buChar char="4"/>
              <a:defRPr sz="2400"/>
            </a:lvl3pPr>
            <a:lvl4pPr indent="-323850" lvl="3" marL="1828800" algn="l">
              <a:spcBef>
                <a:spcPts val="700"/>
              </a:spcBef>
              <a:spcAft>
                <a:spcPts val="0"/>
              </a:spcAft>
              <a:buSzPts val="1500"/>
              <a:buFont typeface="Helvetica Neue"/>
              <a:buChar char="–"/>
              <a:defRPr sz="2000"/>
            </a:lvl4pPr>
            <a:lvl5pPr indent="-323850" lvl="4" marL="2286000" algn="l">
              <a:spcBef>
                <a:spcPts val="700"/>
              </a:spcBef>
              <a:spcAft>
                <a:spcPts val="0"/>
              </a:spcAft>
              <a:buSzPts val="1500"/>
              <a:buFont typeface="Helvetica Neue"/>
              <a:buChar char="»"/>
              <a:defRPr sz="2000"/>
            </a:lvl5pPr>
            <a:lvl6pPr indent="-323850" lvl="5" marL="2743200" algn="l">
              <a:spcBef>
                <a:spcPts val="700"/>
              </a:spcBef>
              <a:spcAft>
                <a:spcPts val="0"/>
              </a:spcAft>
              <a:buSzPts val="1500"/>
              <a:buFont typeface="Helvetica Neue"/>
              <a:buChar char="»"/>
              <a:defRPr sz="2000"/>
            </a:lvl6pPr>
            <a:lvl7pPr indent="-323850" lvl="6" marL="3200400" algn="l">
              <a:spcBef>
                <a:spcPts val="700"/>
              </a:spcBef>
              <a:spcAft>
                <a:spcPts val="0"/>
              </a:spcAft>
              <a:buSzPts val="1500"/>
              <a:buFont typeface="Helvetica Neue"/>
              <a:buChar char="»"/>
              <a:defRPr sz="2000"/>
            </a:lvl7pPr>
            <a:lvl8pPr indent="-323850" lvl="7" marL="3657600" algn="l">
              <a:spcBef>
                <a:spcPts val="700"/>
              </a:spcBef>
              <a:spcAft>
                <a:spcPts val="0"/>
              </a:spcAft>
              <a:buSzPts val="1500"/>
              <a:buFont typeface="Helvetica Neue"/>
              <a:buChar char="»"/>
              <a:defRPr sz="2000"/>
            </a:lvl8pPr>
            <a:lvl9pPr indent="-323850" lvl="8" marL="4114800" algn="l">
              <a:spcBef>
                <a:spcPts val="700"/>
              </a:spcBef>
              <a:spcAft>
                <a:spcPts val="0"/>
              </a:spcAft>
              <a:buSzPts val="1500"/>
              <a:buFont typeface="Helvetica Neue"/>
              <a:buChar char="»"/>
              <a:defRPr sz="2000"/>
            </a:lvl9pPr>
          </a:lstStyle>
          <a:p/>
        </p:txBody>
      </p:sp>
      <p:sp>
        <p:nvSpPr>
          <p:cNvPr id="53" name="Google Shape;5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10"/>
          <p:cNvSpPr/>
          <p:nvPr>
            <p:ph idx="2" type="pic"/>
          </p:nvPr>
        </p:nvSpPr>
        <p:spPr>
          <a:xfrm>
            <a:off x="1792288" y="612775"/>
            <a:ext cx="5486400" cy="4114800"/>
          </a:xfrm>
          <a:prstGeom prst="rect">
            <a:avLst/>
          </a:prstGeom>
          <a:noFill/>
          <a:ln>
            <a:noFill/>
          </a:ln>
        </p:spPr>
      </p:sp>
      <p:sp>
        <p:nvSpPr>
          <p:cNvPr id="57" name="Google Shape;5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1.jpg"/><Relationship Id="rId2" Type="http://schemas.openxmlformats.org/officeDocument/2006/relationships/image" Target="../media/image3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dino_3" id="10" name="Google Shape;10;p1"/>
          <p:cNvPicPr preferRelativeResize="0"/>
          <p:nvPr/>
        </p:nvPicPr>
        <p:blipFill rotWithShape="1">
          <a:blip r:embed="rId1">
            <a:alphaModFix/>
          </a:blip>
          <a:srcRect b="0" l="0" r="0" t="0"/>
          <a:stretch/>
        </p:blipFill>
        <p:spPr>
          <a:xfrm>
            <a:off x="285750" y="0"/>
            <a:ext cx="1195388" cy="908050"/>
          </a:xfrm>
          <a:prstGeom prst="rect">
            <a:avLst/>
          </a:prstGeom>
          <a:noFill/>
          <a:ln>
            <a:noFill/>
          </a:ln>
        </p:spPr>
      </p:pic>
      <p:sp>
        <p:nvSpPr>
          <p:cNvPr id="11" name="Google Shape;11;p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9pPr>
          </a:lstStyle>
          <a:p/>
        </p:txBody>
      </p:sp>
      <p:sp>
        <p:nvSpPr>
          <p:cNvPr id="12" name="Google Shape;12;p1"/>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marR="0" rtl="0" algn="l">
              <a:spcBef>
                <a:spcPts val="630"/>
              </a:spcBef>
              <a:spcAft>
                <a:spcPts val="0"/>
              </a:spcAft>
              <a:buClr>
                <a:srgbClr val="993300"/>
              </a:buClr>
              <a:buSzPts val="1980"/>
              <a:buFont typeface="Noto Sans Symbols"/>
              <a:buChar char="▪"/>
              <a:defRPr b="0" i="0" sz="1800" u="none" cap="none" strike="noStrike">
                <a:solidFill>
                  <a:schemeClr val="dk1"/>
                </a:solidFill>
                <a:latin typeface="Helvetica Neue"/>
                <a:ea typeface="Helvetica Neue"/>
                <a:cs typeface="Helvetica Neue"/>
                <a:sym typeface="Helvetica Neue"/>
              </a:defRPr>
            </a:lvl1pPr>
            <a:lvl2pPr indent="-354330" lvl="1" marL="914400" marR="0" rtl="0" algn="l">
              <a:spcBef>
                <a:spcPts val="630"/>
              </a:spcBef>
              <a:spcAft>
                <a:spcPts val="0"/>
              </a:spcAft>
              <a:buClr>
                <a:srgbClr val="CC6600"/>
              </a:buClr>
              <a:buSzPts val="1980"/>
              <a:buFont typeface="Arial"/>
              <a:buChar char="•"/>
              <a:defRPr b="0" i="0" sz="1800" u="none" cap="none" strike="noStrike">
                <a:solidFill>
                  <a:schemeClr val="dk1"/>
                </a:solidFill>
                <a:latin typeface="Helvetica Neue"/>
                <a:ea typeface="Helvetica Neue"/>
                <a:cs typeface="Helvetica Neue"/>
                <a:sym typeface="Helvetica Neue"/>
              </a:defRPr>
            </a:lvl2pPr>
            <a:lvl3pPr indent="-314325" lvl="2" marL="1371600" marR="0" rtl="0" algn="l">
              <a:spcBef>
                <a:spcPts val="630"/>
              </a:spcBef>
              <a:spcAft>
                <a:spcPts val="0"/>
              </a:spcAft>
              <a:buClr>
                <a:srgbClr val="009900"/>
              </a:buClr>
              <a:buSzPts val="1350"/>
              <a:buFont typeface="Arimo"/>
              <a:buChar char="4"/>
              <a:defRPr b="0" i="0" sz="1800" u="none" cap="none" strike="noStrike">
                <a:solidFill>
                  <a:schemeClr val="dk1"/>
                </a:solidFill>
                <a:latin typeface="Helvetica Neue"/>
                <a:ea typeface="Helvetica Neue"/>
                <a:cs typeface="Helvetica Neue"/>
                <a:sym typeface="Helvetica Neue"/>
              </a:defRPr>
            </a:lvl3pPr>
            <a:lvl4pPr indent="-314325" lvl="3" marL="1828800" marR="0" rtl="0" algn="l">
              <a:spcBef>
                <a:spcPts val="630"/>
              </a:spcBef>
              <a:spcAft>
                <a:spcPts val="0"/>
              </a:spcAft>
              <a:buClr>
                <a:schemeClr val="hlink"/>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4pPr>
            <a:lvl5pPr indent="-314325" lvl="4" marL="22860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3" name="Google Shape;13;p1"/>
          <p:cNvSpPr/>
          <p:nvPr/>
        </p:nvSpPr>
        <p:spPr>
          <a:xfrm>
            <a:off x="0" y="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 name="Google Shape;14;p1"/>
          <p:cNvCxnSpPr/>
          <p:nvPr/>
        </p:nvCxnSpPr>
        <p:spPr>
          <a:xfrm>
            <a:off x="457200" y="860425"/>
            <a:ext cx="8077200" cy="0"/>
          </a:xfrm>
          <a:prstGeom prst="straightConnector1">
            <a:avLst/>
          </a:prstGeom>
          <a:noFill/>
          <a:ln cap="flat" cmpd="sng" w="19050">
            <a:solidFill>
              <a:srgbClr val="336699"/>
            </a:solidFill>
            <a:prstDash val="solid"/>
            <a:round/>
            <a:headEnd len="med" w="med" type="none"/>
            <a:tailEnd len="med" w="med" type="none"/>
          </a:ln>
        </p:spPr>
      </p:cxnSp>
      <p:sp>
        <p:nvSpPr>
          <p:cNvPr id="15" name="Google Shape;15;p1"/>
          <p:cNvSpPr/>
          <p:nvPr/>
        </p:nvSpPr>
        <p:spPr>
          <a:xfrm>
            <a:off x="0" y="2286000"/>
            <a:ext cx="228600" cy="2286000"/>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 name="Google Shape;16;p1"/>
          <p:cNvSpPr/>
          <p:nvPr/>
        </p:nvSpPr>
        <p:spPr>
          <a:xfrm>
            <a:off x="0" y="457200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 name="Google Shape;17;p1"/>
          <p:cNvSpPr txBox="1"/>
          <p:nvPr/>
        </p:nvSpPr>
        <p:spPr>
          <a:xfrm>
            <a:off x="4256146" y="6613525"/>
            <a:ext cx="44755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2.</a:t>
            </a:r>
            <a:fld id="{00000000-1234-1234-1234-123412341234}" type="slidenum">
              <a:rPr b="1" i="0" lang="en-US" sz="1000" u="none" cap="none" strike="noStrike">
                <a:solidFill>
                  <a:srgbClr val="006699"/>
                </a:solidFill>
                <a:latin typeface="Helvetica Neue"/>
                <a:ea typeface="Helvetica Neue"/>
                <a:cs typeface="Helvetica Neue"/>
                <a:sym typeface="Helvetica Neue"/>
              </a:rPr>
              <a:t>‹#›</a:t>
            </a:fld>
            <a:endParaRPr b="1" i="0" sz="1000" u="none" cap="none" strike="noStrike">
              <a:solidFill>
                <a:srgbClr val="006699"/>
              </a:solidFill>
              <a:latin typeface="Helvetica Neue"/>
              <a:ea typeface="Helvetica Neue"/>
              <a:cs typeface="Helvetica Neue"/>
              <a:sym typeface="Helvetica Neue"/>
            </a:endParaRPr>
          </a:p>
        </p:txBody>
      </p:sp>
      <p:sp>
        <p:nvSpPr>
          <p:cNvPr id="18" name="Google Shape;18;p1"/>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Silberschatz, Galvin and Gagne ©2018</a:t>
            </a:r>
            <a:endParaRPr/>
          </a:p>
        </p:txBody>
      </p:sp>
      <p:sp>
        <p:nvSpPr>
          <p:cNvPr id="19" name="Google Shape;19;p1"/>
          <p:cNvSpPr txBox="1"/>
          <p:nvPr/>
        </p:nvSpPr>
        <p:spPr>
          <a:xfrm>
            <a:off x="185738" y="6586538"/>
            <a:ext cx="2730500" cy="2460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Operating System Concepts – 10</a:t>
            </a:r>
            <a:r>
              <a:rPr b="1" baseline="30000" i="0" lang="en-US" sz="1000" u="none" cap="none" strike="noStrike">
                <a:solidFill>
                  <a:srgbClr val="006699"/>
                </a:solidFill>
                <a:latin typeface="Helvetica Neue"/>
                <a:ea typeface="Helvetica Neue"/>
                <a:cs typeface="Helvetica Neue"/>
                <a:sym typeface="Helvetica Neue"/>
              </a:rPr>
              <a:t>th</a:t>
            </a:r>
            <a:r>
              <a:rPr b="1" i="0" lang="en-US" sz="1000" u="none" cap="none" strike="noStrike">
                <a:solidFill>
                  <a:srgbClr val="006699"/>
                </a:solidFill>
                <a:latin typeface="Helvetica Neue"/>
                <a:ea typeface="Helvetica Neue"/>
                <a:cs typeface="Helvetica Neue"/>
                <a:sym typeface="Helvetica Neue"/>
              </a:rPr>
              <a:t> Edition</a:t>
            </a:r>
            <a:endParaRPr/>
          </a:p>
        </p:txBody>
      </p:sp>
      <p:pic>
        <p:nvPicPr>
          <p:cNvPr descr="dino_6" id="20" name="Google Shape;20;p1"/>
          <p:cNvPicPr preferRelativeResize="0"/>
          <p:nvPr/>
        </p:nvPicPr>
        <p:blipFill rotWithShape="1">
          <a:blip r:embed="rId2">
            <a:alphaModFix/>
          </a:blip>
          <a:srcRect b="0" l="0" r="0" t="0"/>
          <a:stretch/>
        </p:blipFill>
        <p:spPr>
          <a:xfrm>
            <a:off x="7773988" y="5849938"/>
            <a:ext cx="1284287" cy="7921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type="ctrTitle"/>
          </p:nvPr>
        </p:nvSpPr>
        <p:spPr>
          <a:xfrm>
            <a:off x="371475" y="1900238"/>
            <a:ext cx="84582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Chapter 2:  Operating-System Structures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36638" y="168275"/>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User Operating System Interface - GUI</a:t>
            </a:r>
            <a:endParaRPr/>
          </a:p>
        </p:txBody>
      </p:sp>
      <p:sp>
        <p:nvSpPr>
          <p:cNvPr id="130" name="Google Shape;130;p22"/>
          <p:cNvSpPr txBox="1"/>
          <p:nvPr>
            <p:ph idx="1" type="body"/>
          </p:nvPr>
        </p:nvSpPr>
        <p:spPr>
          <a:xfrm>
            <a:off x="838200" y="1154113"/>
            <a:ext cx="73279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User-friendly </a:t>
            </a:r>
            <a:r>
              <a:rPr b="1" lang="en-US">
                <a:solidFill>
                  <a:srgbClr val="3366FF"/>
                </a:solidFill>
              </a:rPr>
              <a:t>desktop</a:t>
            </a:r>
            <a:r>
              <a:rPr lang="en-US"/>
              <a:t> metaphor interface</a:t>
            </a:r>
            <a:endParaRPr/>
          </a:p>
          <a:p>
            <a:pPr indent="-285750" lvl="1" marL="742950" rtl="0" algn="l">
              <a:spcBef>
                <a:spcPts val="630"/>
              </a:spcBef>
              <a:spcAft>
                <a:spcPts val="0"/>
              </a:spcAft>
              <a:buSzPts val="1980"/>
              <a:buChar char="•"/>
            </a:pPr>
            <a:r>
              <a:rPr lang="en-US"/>
              <a:t>Usually mouse, keyboard, and monitor</a:t>
            </a:r>
            <a:endParaRPr/>
          </a:p>
          <a:p>
            <a:pPr indent="-285750" lvl="1" marL="742950" rtl="0" algn="l">
              <a:spcBef>
                <a:spcPts val="630"/>
              </a:spcBef>
              <a:spcAft>
                <a:spcPts val="0"/>
              </a:spcAft>
              <a:buSzPts val="1980"/>
              <a:buChar char="•"/>
            </a:pPr>
            <a:r>
              <a:rPr b="1" lang="en-US">
                <a:solidFill>
                  <a:srgbClr val="3366FF"/>
                </a:solidFill>
              </a:rPr>
              <a:t>Icons</a:t>
            </a:r>
            <a:r>
              <a:rPr lang="en-US"/>
              <a:t> represent files, programs, actions, etc</a:t>
            </a:r>
            <a:endParaRPr/>
          </a:p>
          <a:p>
            <a:pPr indent="-285750" lvl="1" marL="742950" rtl="0" algn="l">
              <a:spcBef>
                <a:spcPts val="630"/>
              </a:spcBef>
              <a:spcAft>
                <a:spcPts val="0"/>
              </a:spcAft>
              <a:buSzPts val="1980"/>
              <a:buChar char="•"/>
            </a:pPr>
            <a:r>
              <a:rPr lang="en-US"/>
              <a:t>Various mouse buttons over objects in the interface cause various actions (provide information, options, execute function, open directory (known as a </a:t>
            </a:r>
            <a:r>
              <a:rPr b="1" lang="en-US">
                <a:solidFill>
                  <a:srgbClr val="3366FF"/>
                </a:solidFill>
              </a:rPr>
              <a:t>folder</a:t>
            </a:r>
            <a:r>
              <a:rPr lang="en-US"/>
              <a:t>)</a:t>
            </a:r>
            <a:endParaRPr/>
          </a:p>
          <a:p>
            <a:pPr indent="-285750" lvl="1" marL="742950" rtl="0" algn="l">
              <a:spcBef>
                <a:spcPts val="630"/>
              </a:spcBef>
              <a:spcAft>
                <a:spcPts val="0"/>
              </a:spcAft>
              <a:buSzPts val="1980"/>
              <a:buChar char="•"/>
            </a:pPr>
            <a:r>
              <a:rPr lang="en-US"/>
              <a:t>Invented at </a:t>
            </a:r>
            <a:r>
              <a:rPr b="1" lang="en-US">
                <a:solidFill>
                  <a:srgbClr val="0070C0"/>
                </a:solidFill>
              </a:rPr>
              <a:t>Xerox PARC </a:t>
            </a:r>
            <a:endParaRPr/>
          </a:p>
          <a:p>
            <a:pPr indent="-342900" lvl="0" marL="342900" rtl="0" algn="l">
              <a:spcBef>
                <a:spcPts val="630"/>
              </a:spcBef>
              <a:spcAft>
                <a:spcPts val="0"/>
              </a:spcAft>
              <a:buSzPts val="1980"/>
              <a:buChar char="▪"/>
            </a:pPr>
            <a:r>
              <a:rPr lang="en-US"/>
              <a:t>Many systems now include both CLI and GUI interfaces</a:t>
            </a:r>
            <a:endParaRPr/>
          </a:p>
          <a:p>
            <a:pPr indent="-285750" lvl="1" marL="742950" rtl="0" algn="l">
              <a:spcBef>
                <a:spcPts val="630"/>
              </a:spcBef>
              <a:spcAft>
                <a:spcPts val="0"/>
              </a:spcAft>
              <a:buSzPts val="1980"/>
              <a:buChar char="•"/>
            </a:pPr>
            <a:r>
              <a:rPr lang="en-US"/>
              <a:t>Microsoft Windows is GUI with CLI “command” shell</a:t>
            </a:r>
            <a:endParaRPr/>
          </a:p>
          <a:p>
            <a:pPr indent="-285750" lvl="1" marL="742950" rtl="0" algn="l">
              <a:spcBef>
                <a:spcPts val="630"/>
              </a:spcBef>
              <a:spcAft>
                <a:spcPts val="0"/>
              </a:spcAft>
              <a:buSzPts val="1980"/>
              <a:buChar char="•"/>
            </a:pPr>
            <a:r>
              <a:rPr lang="en-US"/>
              <a:t>Apple Mac OS X is “Aqua” GUI interface with UNIX kernel underneath and shells available</a:t>
            </a:r>
            <a:endParaRPr/>
          </a:p>
          <a:p>
            <a:pPr indent="-285750" lvl="1" marL="742950" rtl="0" algn="l">
              <a:spcBef>
                <a:spcPts val="630"/>
              </a:spcBef>
              <a:spcAft>
                <a:spcPts val="0"/>
              </a:spcAft>
              <a:buSzPts val="1980"/>
              <a:buChar char="•"/>
            </a:pPr>
            <a:r>
              <a:rPr lang="en-US"/>
              <a:t>Unix and Linux have CLI with optional GUI interfaces (CDE, KDE, GNOME)</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822325" y="1825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Touchscreen Interfaces</a:t>
            </a:r>
            <a:endParaRPr/>
          </a:p>
        </p:txBody>
      </p:sp>
      <p:sp>
        <p:nvSpPr>
          <p:cNvPr id="137" name="Google Shape;137;p23"/>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Font typeface="Arial"/>
              <a:buChar char="●"/>
            </a:pPr>
            <a:r>
              <a:rPr lang="en-US"/>
              <a:t>Touchscreen devices require new interfaces</a:t>
            </a:r>
            <a:endParaRPr/>
          </a:p>
          <a:p>
            <a:pPr indent="-285750" lvl="1" marL="742950" rtl="0" algn="l">
              <a:spcBef>
                <a:spcPts val="560"/>
              </a:spcBef>
              <a:spcAft>
                <a:spcPts val="0"/>
              </a:spcAft>
              <a:buSzPts val="1760"/>
              <a:buFont typeface="Arial"/>
              <a:buChar char="●"/>
            </a:pPr>
            <a:r>
              <a:rPr lang="en-US" sz="1600"/>
              <a:t>Mouse not possible or not desired</a:t>
            </a:r>
            <a:endParaRPr/>
          </a:p>
          <a:p>
            <a:pPr indent="-285750" lvl="1" marL="742950" rtl="0" algn="l">
              <a:spcBef>
                <a:spcPts val="560"/>
              </a:spcBef>
              <a:spcAft>
                <a:spcPts val="0"/>
              </a:spcAft>
              <a:buSzPts val="1760"/>
              <a:buFont typeface="Arial"/>
              <a:buChar char="●"/>
            </a:pPr>
            <a:r>
              <a:rPr lang="en-US" sz="1600"/>
              <a:t>Actions and selection based on gestures</a:t>
            </a:r>
            <a:endParaRPr/>
          </a:p>
          <a:p>
            <a:pPr indent="-285750" lvl="1" marL="742950" rtl="0" algn="l">
              <a:spcBef>
                <a:spcPts val="560"/>
              </a:spcBef>
              <a:spcAft>
                <a:spcPts val="0"/>
              </a:spcAft>
              <a:buSzPts val="1760"/>
              <a:buFont typeface="Arial"/>
              <a:buChar char="●"/>
            </a:pPr>
            <a:r>
              <a:rPr lang="en-US" sz="1600"/>
              <a:t>Virtual keyboard for text entry</a:t>
            </a:r>
            <a:endParaRPr/>
          </a:p>
          <a:p>
            <a:pPr indent="-342900" lvl="0" marL="342900" rtl="0" algn="l">
              <a:spcBef>
                <a:spcPts val="560"/>
              </a:spcBef>
              <a:spcAft>
                <a:spcPts val="0"/>
              </a:spcAft>
              <a:buSzPts val="1760"/>
              <a:buFont typeface="Arial"/>
              <a:buChar char="●"/>
            </a:pPr>
            <a:r>
              <a:rPr lang="en-US" sz="1600"/>
              <a:t>Voice commands.</a:t>
            </a:r>
            <a:endParaRPr sz="1600"/>
          </a:p>
          <a:p>
            <a:pPr indent="0" lvl="0" marL="0" rtl="0" algn="l">
              <a:spcBef>
                <a:spcPts val="630"/>
              </a:spcBef>
              <a:spcAft>
                <a:spcPts val="0"/>
              </a:spcAft>
              <a:buSzPts val="1980"/>
              <a:buFont typeface="Arial"/>
              <a:buNone/>
            </a:pPr>
            <a:r>
              <a:t/>
            </a:r>
            <a:endParaRPr/>
          </a:p>
          <a:p>
            <a:pPr indent="-160019" lvl="1" marL="742950" rtl="0" algn="l">
              <a:spcBef>
                <a:spcPts val="630"/>
              </a:spcBef>
              <a:spcAft>
                <a:spcPts val="0"/>
              </a:spcAft>
              <a:buSzPts val="1980"/>
              <a:buFont typeface="Arial"/>
              <a:buNone/>
            </a:pPr>
            <a:r>
              <a:t/>
            </a:r>
            <a:endParaRPr/>
          </a:p>
        </p:txBody>
      </p:sp>
      <p:pic>
        <p:nvPicPr>
          <p:cNvPr id="138" name="Google Shape;138;p23"/>
          <p:cNvPicPr preferRelativeResize="0"/>
          <p:nvPr/>
        </p:nvPicPr>
        <p:blipFill rotWithShape="1">
          <a:blip r:embed="rId3">
            <a:alphaModFix/>
          </a:blip>
          <a:srcRect b="23738" l="40454" r="41970" t="25621"/>
          <a:stretch/>
        </p:blipFill>
        <p:spPr>
          <a:xfrm>
            <a:off x="5666510" y="1744961"/>
            <a:ext cx="2479964" cy="40192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457200" y="198438"/>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Mac OS X GUI</a:t>
            </a:r>
            <a:endParaRPr/>
          </a:p>
        </p:txBody>
      </p:sp>
      <p:pic>
        <p:nvPicPr>
          <p:cNvPr id="144" name="Google Shape;144;p24"/>
          <p:cNvPicPr preferRelativeResize="0"/>
          <p:nvPr/>
        </p:nvPicPr>
        <p:blipFill rotWithShape="1">
          <a:blip r:embed="rId3">
            <a:alphaModFix/>
          </a:blip>
          <a:srcRect b="27884" l="32989" r="32795" t="37505"/>
          <a:stretch/>
        </p:blipFill>
        <p:spPr>
          <a:xfrm>
            <a:off x="554182" y="1177636"/>
            <a:ext cx="8035636"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457200" y="2206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Calls</a:t>
            </a:r>
            <a:endParaRPr/>
          </a:p>
        </p:txBody>
      </p:sp>
      <p:sp>
        <p:nvSpPr>
          <p:cNvPr id="151" name="Google Shape;151;p25"/>
          <p:cNvSpPr txBox="1"/>
          <p:nvPr>
            <p:ph idx="1" type="body"/>
          </p:nvPr>
        </p:nvSpPr>
        <p:spPr>
          <a:xfrm>
            <a:off x="839788" y="1385888"/>
            <a:ext cx="7678737" cy="26463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Programming interface to the services provided by the OS</a:t>
            </a:r>
            <a:endParaRPr sz="800"/>
          </a:p>
          <a:p>
            <a:pPr indent="-342900" lvl="0" marL="342900" rtl="0" algn="l">
              <a:lnSpc>
                <a:spcPct val="90000"/>
              </a:lnSpc>
              <a:spcBef>
                <a:spcPts val="630"/>
              </a:spcBef>
              <a:spcAft>
                <a:spcPts val="0"/>
              </a:spcAft>
              <a:buSzPts val="1980"/>
              <a:buChar char="▪"/>
            </a:pPr>
            <a:r>
              <a:rPr lang="en-US"/>
              <a:t>Typically written in a high-level language (C or C++)</a:t>
            </a:r>
            <a:endParaRPr sz="800"/>
          </a:p>
          <a:p>
            <a:pPr indent="-342900" lvl="0" marL="342900" rtl="0" algn="l">
              <a:lnSpc>
                <a:spcPct val="90000"/>
              </a:lnSpc>
              <a:spcBef>
                <a:spcPts val="630"/>
              </a:spcBef>
              <a:spcAft>
                <a:spcPts val="0"/>
              </a:spcAft>
              <a:buSzPts val="1980"/>
              <a:buChar char="▪"/>
            </a:pPr>
            <a:r>
              <a:rPr lang="en-US"/>
              <a:t>Mostly accessed by programs via a high-level </a:t>
            </a: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Programming</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solidFill>
                  <a:srgbClr val="000000"/>
                </a:solidFill>
              </a:rPr>
              <a:t>(</a:t>
            </a:r>
            <a:r>
              <a:rPr b="1" lang="en-US">
                <a:solidFill>
                  <a:srgbClr val="006699"/>
                </a:solidFill>
                <a:latin typeface="Arial"/>
                <a:ea typeface="Arial"/>
                <a:cs typeface="Arial"/>
                <a:sym typeface="Arial"/>
              </a:rPr>
              <a:t>API</a:t>
            </a:r>
            <a:r>
              <a:rPr lang="en-US">
                <a:solidFill>
                  <a:srgbClr val="000000"/>
                </a:solidFill>
              </a:rPr>
              <a:t>)</a:t>
            </a:r>
            <a:r>
              <a:rPr lang="en-US">
                <a:solidFill>
                  <a:srgbClr val="3366FF"/>
                </a:solidFill>
              </a:rPr>
              <a:t> </a:t>
            </a:r>
            <a:r>
              <a:rPr lang="en-US"/>
              <a:t>rather than direct system call use</a:t>
            </a:r>
            <a:endParaRPr sz="800"/>
          </a:p>
          <a:p>
            <a:pPr indent="-342900" lvl="0" marL="342900" rtl="0" algn="l">
              <a:lnSpc>
                <a:spcPct val="90000"/>
              </a:lnSpc>
              <a:spcBef>
                <a:spcPts val="630"/>
              </a:spcBef>
              <a:spcAft>
                <a:spcPts val="0"/>
              </a:spcAft>
              <a:buSzPts val="1980"/>
              <a:buChar char="▪"/>
            </a:pPr>
            <a:r>
              <a:rPr lang="en-US"/>
              <a:t>Three most common APIs are Win32 API for Windows, POSIX API for POSIX-based systems (including virtually all versions of UNIX, Linux, and Mac OS X), and Java API for the Java virtual machine (JVM)</a:t>
            </a:r>
            <a:endParaRPr/>
          </a:p>
        </p:txBody>
      </p:sp>
      <p:sp>
        <p:nvSpPr>
          <p:cNvPr id="152" name="Google Shape;152;p25"/>
          <p:cNvSpPr/>
          <p:nvPr/>
        </p:nvSpPr>
        <p:spPr>
          <a:xfrm>
            <a:off x="942975" y="3624263"/>
            <a:ext cx="7181850" cy="5905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Helvetica Neue"/>
                <a:ea typeface="Helvetica Neue"/>
                <a:cs typeface="Helvetica Neue"/>
                <a:sym typeface="Helvetica Neue"/>
              </a:rPr>
              <a:t>Note that the system-call names used throughout this text are generic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a:t>
            </a:r>
            <a:endParaRPr/>
          </a:p>
        </p:txBody>
      </p:sp>
      <p:sp>
        <p:nvSpPr>
          <p:cNvPr id="158" name="Google Shape;158;p26"/>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b="1" lang="en-US" sz="2000"/>
              <a:t>File Management </a:t>
            </a:r>
            <a:r>
              <a:rPr lang="en-US"/>
              <a:t>(open, close, modify, create, delete)</a:t>
            </a:r>
            <a:endParaRPr/>
          </a:p>
          <a:p>
            <a:pPr indent="-342900" lvl="0" marL="342900" rtl="0" algn="l">
              <a:spcBef>
                <a:spcPts val="700"/>
              </a:spcBef>
              <a:spcAft>
                <a:spcPts val="0"/>
              </a:spcAft>
              <a:buSzPts val="2200"/>
              <a:buChar char="▪"/>
            </a:pPr>
            <a:r>
              <a:rPr b="1" lang="en-US" sz="2000"/>
              <a:t>Process Control </a:t>
            </a:r>
            <a:r>
              <a:rPr lang="en-US"/>
              <a:t>(generate, abort, wait)</a:t>
            </a:r>
            <a:endParaRPr/>
          </a:p>
          <a:p>
            <a:pPr indent="-342900" lvl="0" marL="342900" rtl="0" algn="l">
              <a:spcBef>
                <a:spcPts val="700"/>
              </a:spcBef>
              <a:spcAft>
                <a:spcPts val="0"/>
              </a:spcAft>
              <a:buSzPts val="2200"/>
              <a:buChar char="▪"/>
            </a:pPr>
            <a:r>
              <a:rPr b="1" lang="en-US" sz="2000"/>
              <a:t>Device Management </a:t>
            </a:r>
            <a:r>
              <a:rPr lang="en-US"/>
              <a:t>(monitor, keyboard, camera, printer)</a:t>
            </a:r>
            <a:endParaRPr/>
          </a:p>
          <a:p>
            <a:pPr indent="-342900" lvl="0" marL="342900" rtl="0" algn="l">
              <a:spcBef>
                <a:spcPts val="700"/>
              </a:spcBef>
              <a:spcAft>
                <a:spcPts val="0"/>
              </a:spcAft>
              <a:buSzPts val="2200"/>
              <a:buChar char="▪"/>
            </a:pPr>
            <a:r>
              <a:rPr b="1" lang="en-US" sz="2000"/>
              <a:t>Information management </a:t>
            </a:r>
            <a:r>
              <a:rPr lang="en-US"/>
              <a:t>(disk space, process space)</a:t>
            </a:r>
            <a:endParaRPr/>
          </a:p>
          <a:p>
            <a:pPr indent="-342900" lvl="0" marL="342900" rtl="0" algn="l">
              <a:spcBef>
                <a:spcPts val="630"/>
              </a:spcBef>
              <a:spcAft>
                <a:spcPts val="0"/>
              </a:spcAft>
              <a:buSzPts val="1980"/>
              <a:buChar char="▪"/>
            </a:pPr>
            <a:r>
              <a:rPr b="1" lang="en-US"/>
              <a:t>Communication</a:t>
            </a:r>
            <a:r>
              <a:rPr lang="en-US"/>
              <a:t> (inter process, inter thread, parent child process, IDs, roles, sibling processes)</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 type="body"/>
          </p:nvPr>
        </p:nvSpPr>
        <p:spPr>
          <a:xfrm>
            <a:off x="801688" y="1233488"/>
            <a:ext cx="7732712"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File management</a:t>
            </a:r>
            <a:endParaRPr/>
          </a:p>
          <a:p>
            <a:pPr indent="-285750" lvl="1" marL="742950" rtl="0" algn="l">
              <a:spcBef>
                <a:spcPts val="630"/>
              </a:spcBef>
              <a:spcAft>
                <a:spcPts val="0"/>
              </a:spcAft>
              <a:buSzPts val="1980"/>
              <a:buChar char="•"/>
            </a:pPr>
            <a:r>
              <a:rPr lang="en-US"/>
              <a:t>create file, delete file</a:t>
            </a:r>
            <a:endParaRPr/>
          </a:p>
          <a:p>
            <a:pPr indent="-285750" lvl="1" marL="742950" rtl="0" algn="l">
              <a:spcBef>
                <a:spcPts val="630"/>
              </a:spcBef>
              <a:spcAft>
                <a:spcPts val="0"/>
              </a:spcAft>
              <a:buSzPts val="1980"/>
              <a:buChar char="•"/>
            </a:pPr>
            <a:r>
              <a:rPr lang="en-US"/>
              <a:t>open, close file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and set file attributes</a:t>
            </a:r>
            <a:endParaRPr/>
          </a:p>
          <a:p>
            <a:pPr indent="-342900" lvl="0" marL="342900" rtl="0" algn="l">
              <a:spcBef>
                <a:spcPts val="630"/>
              </a:spcBef>
              <a:spcAft>
                <a:spcPts val="0"/>
              </a:spcAft>
              <a:buSzPts val="1980"/>
              <a:buChar char="▪"/>
            </a:pPr>
            <a:r>
              <a:rPr lang="en-US"/>
              <a:t>Device management</a:t>
            </a:r>
            <a:endParaRPr/>
          </a:p>
          <a:p>
            <a:pPr indent="-285750" lvl="1" marL="742950" rtl="0" algn="l">
              <a:spcBef>
                <a:spcPts val="630"/>
              </a:spcBef>
              <a:spcAft>
                <a:spcPts val="0"/>
              </a:spcAft>
              <a:buSzPts val="1980"/>
              <a:buChar char="•"/>
            </a:pPr>
            <a:r>
              <a:rPr lang="en-US"/>
              <a:t>request device, release device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device attributes, set device attributes</a:t>
            </a:r>
            <a:endParaRPr/>
          </a:p>
          <a:p>
            <a:pPr indent="-285750" lvl="1" marL="742950" rtl="0" algn="l">
              <a:spcBef>
                <a:spcPts val="630"/>
              </a:spcBef>
              <a:spcAft>
                <a:spcPts val="0"/>
              </a:spcAft>
              <a:buSzPts val="1980"/>
              <a:buChar char="•"/>
            </a:pPr>
            <a:r>
              <a:rPr lang="en-US"/>
              <a:t>logically attach or detach devices</a:t>
            </a:r>
            <a:endParaRPr/>
          </a:p>
          <a:p>
            <a:pPr indent="-160019" lvl="1" marL="742950" rtl="0" algn="l">
              <a:spcBef>
                <a:spcPts val="630"/>
              </a:spcBef>
              <a:spcAft>
                <a:spcPts val="0"/>
              </a:spcAft>
              <a:buSzPts val="1980"/>
              <a:buNone/>
            </a:pPr>
            <a:r>
              <a:t/>
            </a:r>
            <a:endParaRPr/>
          </a:p>
        </p:txBody>
      </p:sp>
      <p:sp>
        <p:nvSpPr>
          <p:cNvPr id="165" name="Google Shape;165;p27"/>
          <p:cNvSpPr txBox="1"/>
          <p:nvPr>
            <p:ph type="title"/>
          </p:nvPr>
        </p:nvSpPr>
        <p:spPr>
          <a:xfrm>
            <a:off x="512763" y="225425"/>
            <a:ext cx="8021637"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73075" y="214313"/>
            <a:ext cx="81295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a:t>
            </a:r>
            <a:endParaRPr/>
          </a:p>
        </p:txBody>
      </p:sp>
      <p:sp>
        <p:nvSpPr>
          <p:cNvPr id="172" name="Google Shape;172;p28"/>
          <p:cNvSpPr txBox="1"/>
          <p:nvPr>
            <p:ph idx="1" type="body"/>
          </p:nvPr>
        </p:nvSpPr>
        <p:spPr>
          <a:xfrm>
            <a:off x="808038" y="1250950"/>
            <a:ext cx="77485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Process control</a:t>
            </a:r>
            <a:endParaRPr/>
          </a:p>
          <a:p>
            <a:pPr indent="-285750" lvl="1" marL="742950" rtl="0" algn="l">
              <a:spcBef>
                <a:spcPts val="630"/>
              </a:spcBef>
              <a:spcAft>
                <a:spcPts val="0"/>
              </a:spcAft>
              <a:buSzPts val="1980"/>
              <a:buChar char="•"/>
            </a:pPr>
            <a:r>
              <a:rPr lang="en-US"/>
              <a:t>create process, terminate process</a:t>
            </a:r>
            <a:endParaRPr/>
          </a:p>
          <a:p>
            <a:pPr indent="-285750" lvl="1" marL="742950" rtl="0" algn="l">
              <a:spcBef>
                <a:spcPts val="630"/>
              </a:spcBef>
              <a:spcAft>
                <a:spcPts val="0"/>
              </a:spcAft>
              <a:buSzPts val="1980"/>
              <a:buChar char="•"/>
            </a:pPr>
            <a:r>
              <a:rPr lang="en-US"/>
              <a:t>end, abort</a:t>
            </a:r>
            <a:endParaRPr/>
          </a:p>
          <a:p>
            <a:pPr indent="-285750" lvl="1" marL="742950" rtl="0" algn="l">
              <a:spcBef>
                <a:spcPts val="630"/>
              </a:spcBef>
              <a:spcAft>
                <a:spcPts val="0"/>
              </a:spcAft>
              <a:buSzPts val="1980"/>
              <a:buChar char="•"/>
            </a:pPr>
            <a:r>
              <a:rPr lang="en-US"/>
              <a:t>load, execute</a:t>
            </a:r>
            <a:endParaRPr/>
          </a:p>
          <a:p>
            <a:pPr indent="-285750" lvl="1" marL="742950" rtl="0" algn="l">
              <a:spcBef>
                <a:spcPts val="630"/>
              </a:spcBef>
              <a:spcAft>
                <a:spcPts val="0"/>
              </a:spcAft>
              <a:buSzPts val="1980"/>
              <a:buChar char="•"/>
            </a:pPr>
            <a:r>
              <a:rPr lang="en-US"/>
              <a:t>get process attributes, set process attributes</a:t>
            </a:r>
            <a:endParaRPr/>
          </a:p>
          <a:p>
            <a:pPr indent="-285750" lvl="1" marL="742950" rtl="0" algn="l">
              <a:spcBef>
                <a:spcPts val="630"/>
              </a:spcBef>
              <a:spcAft>
                <a:spcPts val="0"/>
              </a:spcAft>
              <a:buSzPts val="1980"/>
              <a:buChar char="•"/>
            </a:pPr>
            <a:r>
              <a:rPr lang="en-US"/>
              <a:t>wait for time</a:t>
            </a:r>
            <a:endParaRPr/>
          </a:p>
          <a:p>
            <a:pPr indent="-285750" lvl="1" marL="742950" rtl="0" algn="l">
              <a:spcBef>
                <a:spcPts val="630"/>
              </a:spcBef>
              <a:spcAft>
                <a:spcPts val="0"/>
              </a:spcAft>
              <a:buSzPts val="1980"/>
              <a:buChar char="•"/>
            </a:pPr>
            <a:r>
              <a:rPr lang="en-US"/>
              <a:t>wait event, signal event</a:t>
            </a:r>
            <a:endParaRPr/>
          </a:p>
          <a:p>
            <a:pPr indent="-285750" lvl="1" marL="742950" rtl="0" algn="l">
              <a:spcBef>
                <a:spcPts val="630"/>
              </a:spcBef>
              <a:spcAft>
                <a:spcPts val="0"/>
              </a:spcAft>
              <a:buSzPts val="1980"/>
              <a:buChar char="•"/>
            </a:pPr>
            <a:r>
              <a:rPr lang="en-US"/>
              <a:t>allocate and free memory</a:t>
            </a:r>
            <a:endParaRPr/>
          </a:p>
          <a:p>
            <a:pPr indent="-285750" lvl="1" marL="742950" rtl="0" algn="l">
              <a:spcBef>
                <a:spcPts val="630"/>
              </a:spcBef>
              <a:spcAft>
                <a:spcPts val="0"/>
              </a:spcAft>
              <a:buSzPts val="1980"/>
              <a:buChar char="•"/>
            </a:pPr>
            <a:r>
              <a:rPr lang="en-US"/>
              <a:t>Dump memory if error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Debugger</a:t>
            </a:r>
            <a:r>
              <a:rPr lang="en-US"/>
              <a:t> for determining </a:t>
            </a:r>
            <a:r>
              <a:rPr b="1" lang="en-US">
                <a:solidFill>
                  <a:srgbClr val="006699"/>
                </a:solidFill>
                <a:latin typeface="Arial"/>
                <a:ea typeface="Arial"/>
                <a:cs typeface="Arial"/>
                <a:sym typeface="Arial"/>
              </a:rPr>
              <a:t>bugs</a:t>
            </a:r>
            <a:r>
              <a:rPr b="1" lang="en-US">
                <a:solidFill>
                  <a:srgbClr val="3366FF"/>
                </a:solidFill>
              </a:rPr>
              <a:t>, </a:t>
            </a:r>
            <a:r>
              <a:rPr b="1" lang="en-US">
                <a:solidFill>
                  <a:srgbClr val="006699"/>
                </a:solidFill>
                <a:latin typeface="Arial"/>
                <a:ea typeface="Arial"/>
                <a:cs typeface="Arial"/>
                <a:sym typeface="Arial"/>
              </a:rPr>
              <a:t>single</a:t>
            </a:r>
            <a:r>
              <a:rPr b="1" lang="en-US">
                <a:solidFill>
                  <a:srgbClr val="3366FF"/>
                </a:solidFill>
              </a:rPr>
              <a:t> </a:t>
            </a:r>
            <a:r>
              <a:rPr b="1" lang="en-US">
                <a:solidFill>
                  <a:srgbClr val="006699"/>
                </a:solidFill>
                <a:latin typeface="Arial"/>
                <a:ea typeface="Arial"/>
                <a:cs typeface="Arial"/>
                <a:sym typeface="Arial"/>
              </a:rPr>
              <a:t>step</a:t>
            </a:r>
            <a:r>
              <a:rPr b="1" lang="en-US">
                <a:solidFill>
                  <a:srgbClr val="3366FF"/>
                </a:solidFill>
              </a:rPr>
              <a:t> </a:t>
            </a:r>
            <a:r>
              <a:rPr lang="en-US"/>
              <a:t>execution</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Locks</a:t>
            </a:r>
            <a:r>
              <a:rPr lang="en-US"/>
              <a:t> for managing access to shared data between processes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527050" y="227013"/>
            <a:ext cx="79914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179" name="Google Shape;179;p29"/>
          <p:cNvSpPr txBox="1"/>
          <p:nvPr>
            <p:ph idx="1" type="body"/>
          </p:nvPr>
        </p:nvSpPr>
        <p:spPr>
          <a:xfrm>
            <a:off x="806450" y="1233488"/>
            <a:ext cx="723423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Information maintenance</a:t>
            </a:r>
            <a:endParaRPr/>
          </a:p>
          <a:p>
            <a:pPr indent="-285750" lvl="1" marL="742950" rtl="0" algn="l">
              <a:spcBef>
                <a:spcPts val="630"/>
              </a:spcBef>
              <a:spcAft>
                <a:spcPts val="0"/>
              </a:spcAft>
              <a:buSzPts val="1980"/>
              <a:buChar char="•"/>
            </a:pPr>
            <a:r>
              <a:rPr lang="en-US"/>
              <a:t>get time or date, set time or date</a:t>
            </a:r>
            <a:endParaRPr/>
          </a:p>
          <a:p>
            <a:pPr indent="-285750" lvl="1" marL="742950" rtl="0" algn="l">
              <a:spcBef>
                <a:spcPts val="630"/>
              </a:spcBef>
              <a:spcAft>
                <a:spcPts val="0"/>
              </a:spcAft>
              <a:buSzPts val="1980"/>
              <a:buChar char="•"/>
            </a:pPr>
            <a:r>
              <a:rPr lang="en-US"/>
              <a:t>get system data, set system data</a:t>
            </a:r>
            <a:endParaRPr/>
          </a:p>
          <a:p>
            <a:pPr indent="-285750" lvl="1" marL="742950" rtl="0" algn="l">
              <a:spcBef>
                <a:spcPts val="630"/>
              </a:spcBef>
              <a:spcAft>
                <a:spcPts val="0"/>
              </a:spcAft>
              <a:buSzPts val="1980"/>
              <a:buChar char="•"/>
            </a:pPr>
            <a:r>
              <a:rPr lang="en-US"/>
              <a:t>get and set process, file, or device attributes</a:t>
            </a:r>
            <a:endParaRPr/>
          </a:p>
          <a:p>
            <a:pPr indent="-342900" lvl="0" marL="34290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create, delete communication connection</a:t>
            </a:r>
            <a:endParaRPr/>
          </a:p>
          <a:p>
            <a:pPr indent="-285750" lvl="1" marL="742950" rtl="0" algn="l">
              <a:spcBef>
                <a:spcPts val="630"/>
              </a:spcBef>
              <a:spcAft>
                <a:spcPts val="0"/>
              </a:spcAft>
              <a:buSzPts val="1980"/>
              <a:buChar char="•"/>
            </a:pPr>
            <a:r>
              <a:rPr lang="en-US"/>
              <a:t>send, receive messages if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to </a:t>
            </a:r>
            <a:r>
              <a:rPr b="1" lang="en-US">
                <a:solidFill>
                  <a:srgbClr val="006699"/>
                </a:solidFill>
                <a:latin typeface="Arial"/>
                <a:ea typeface="Arial"/>
                <a:cs typeface="Arial"/>
                <a:sym typeface="Arial"/>
              </a:rPr>
              <a:t>host</a:t>
            </a:r>
            <a:r>
              <a:rPr b="1" lang="en-US">
                <a:solidFill>
                  <a:srgbClr val="3366FF"/>
                </a:solidFill>
              </a:rPr>
              <a:t> </a:t>
            </a:r>
            <a:r>
              <a:rPr b="1" lang="en-US">
                <a:solidFill>
                  <a:srgbClr val="006699"/>
                </a:solidFill>
                <a:latin typeface="Arial"/>
                <a:ea typeface="Arial"/>
                <a:cs typeface="Arial"/>
                <a:sym typeface="Arial"/>
              </a:rPr>
              <a:t>name</a:t>
            </a:r>
            <a:r>
              <a:rPr lang="en-US"/>
              <a:t> or </a:t>
            </a:r>
            <a:r>
              <a:rPr b="1" lang="en-US">
                <a:solidFill>
                  <a:srgbClr val="006699"/>
                </a:solidFill>
                <a:latin typeface="Arial"/>
                <a:ea typeface="Arial"/>
                <a:cs typeface="Arial"/>
                <a:sym typeface="Arial"/>
              </a:rPr>
              <a:t>process</a:t>
            </a:r>
            <a:r>
              <a:rPr b="1" lang="en-US">
                <a:solidFill>
                  <a:srgbClr val="3366FF"/>
                </a:solidFill>
              </a:rPr>
              <a:t> </a:t>
            </a:r>
            <a:r>
              <a:rPr b="1" lang="en-US">
                <a:solidFill>
                  <a:srgbClr val="006699"/>
                </a:solidFill>
                <a:latin typeface="Arial"/>
                <a:ea typeface="Arial"/>
                <a:cs typeface="Arial"/>
                <a:sym typeface="Arial"/>
              </a:rPr>
              <a:t>name</a:t>
            </a:r>
            <a:endParaRPr/>
          </a:p>
          <a:p>
            <a:pPr indent="-228600" lvl="2" marL="1085850" rtl="0" algn="l">
              <a:spcBef>
                <a:spcPts val="630"/>
              </a:spcBef>
              <a:spcAft>
                <a:spcPts val="0"/>
              </a:spcAft>
              <a:buSzPts val="1350"/>
              <a:buChar char="4"/>
            </a:pPr>
            <a:r>
              <a:rPr lang="en-US"/>
              <a:t>From</a:t>
            </a:r>
            <a:r>
              <a:rPr b="1" lang="en-US">
                <a:solidFill>
                  <a:srgbClr val="3366FF"/>
                </a:solidFill>
              </a:rPr>
              <a:t> </a:t>
            </a:r>
            <a:r>
              <a:rPr b="1" lang="en-US">
                <a:solidFill>
                  <a:srgbClr val="006699"/>
                </a:solidFill>
                <a:latin typeface="Arial"/>
                <a:ea typeface="Arial"/>
                <a:cs typeface="Arial"/>
                <a:sym typeface="Arial"/>
              </a:rPr>
              <a:t>client</a:t>
            </a:r>
            <a:r>
              <a:rPr b="1" lang="en-US">
                <a:solidFill>
                  <a:srgbClr val="3366FF"/>
                </a:solidFill>
              </a:rPr>
              <a:t> </a:t>
            </a:r>
            <a:r>
              <a:rPr lang="en-US"/>
              <a:t>to</a:t>
            </a:r>
            <a:r>
              <a:rPr b="1" lang="en-US">
                <a:solidFill>
                  <a:srgbClr val="3366FF"/>
                </a:solidFill>
              </a:rPr>
              <a:t> </a:t>
            </a:r>
            <a:r>
              <a:rPr b="1" lang="en-US">
                <a:solidFill>
                  <a:srgbClr val="006699"/>
                </a:solidFill>
                <a:latin typeface="Arial"/>
                <a:ea typeface="Arial"/>
                <a:cs typeface="Arial"/>
                <a:sym typeface="Arial"/>
              </a:rPr>
              <a:t>server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Shared-memory</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create and gain access to memory regions</a:t>
            </a:r>
            <a:endParaRPr/>
          </a:p>
          <a:p>
            <a:pPr indent="-285750" lvl="1" marL="742950" rtl="0" algn="l">
              <a:spcBef>
                <a:spcPts val="630"/>
              </a:spcBef>
              <a:spcAft>
                <a:spcPts val="0"/>
              </a:spcAft>
              <a:buSzPts val="1980"/>
              <a:buChar char="•"/>
            </a:pPr>
            <a:r>
              <a:rPr lang="en-US"/>
              <a:t>transfer status information</a:t>
            </a:r>
            <a:endParaRPr/>
          </a:p>
          <a:p>
            <a:pPr indent="-285750" lvl="1" marL="742950" rtl="0" algn="l">
              <a:spcBef>
                <a:spcPts val="630"/>
              </a:spcBef>
              <a:spcAft>
                <a:spcPts val="0"/>
              </a:spcAft>
              <a:buSzPts val="1980"/>
              <a:buChar char="•"/>
            </a:pPr>
            <a:r>
              <a:rPr lang="en-US"/>
              <a:t>attach and detach remote devices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503238" y="227013"/>
            <a:ext cx="8031162"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186" name="Google Shape;186;p30"/>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Protection</a:t>
            </a:r>
            <a:endParaRPr/>
          </a:p>
          <a:p>
            <a:pPr indent="-285750" lvl="1" marL="742950" rtl="0" algn="l">
              <a:spcBef>
                <a:spcPts val="630"/>
              </a:spcBef>
              <a:spcAft>
                <a:spcPts val="0"/>
              </a:spcAft>
              <a:buSzPts val="1980"/>
              <a:buChar char="•"/>
            </a:pPr>
            <a:r>
              <a:rPr lang="en-US"/>
              <a:t>Control access to resources</a:t>
            </a:r>
            <a:endParaRPr/>
          </a:p>
          <a:p>
            <a:pPr indent="-285750" lvl="1" marL="742950" rtl="0" algn="l">
              <a:spcBef>
                <a:spcPts val="630"/>
              </a:spcBef>
              <a:spcAft>
                <a:spcPts val="0"/>
              </a:spcAft>
              <a:buSzPts val="1980"/>
              <a:buChar char="•"/>
            </a:pPr>
            <a:r>
              <a:rPr lang="en-US"/>
              <a:t>Get and set permissions</a:t>
            </a:r>
            <a:endParaRPr/>
          </a:p>
          <a:p>
            <a:pPr indent="-285750" lvl="1" marL="742950" rtl="0" algn="l">
              <a:spcBef>
                <a:spcPts val="630"/>
              </a:spcBef>
              <a:spcAft>
                <a:spcPts val="0"/>
              </a:spcAft>
              <a:buSzPts val="1980"/>
              <a:buChar char="•"/>
            </a:pPr>
            <a:r>
              <a:rPr lang="en-US"/>
              <a:t>Allow and deny user access</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920750" y="211138"/>
            <a:ext cx="78406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API – System Call – OS Relationship</a:t>
            </a:r>
            <a:endParaRPr/>
          </a:p>
        </p:txBody>
      </p:sp>
      <p:sp>
        <p:nvSpPr>
          <p:cNvPr id="193" name="Google Shape;193;p31"/>
          <p:cNvSpPr/>
          <p:nvPr/>
        </p:nvSpPr>
        <p:spPr>
          <a:xfrm>
            <a:off x="2881746" y="1409701"/>
            <a:ext cx="1690254" cy="554181"/>
          </a:xfrm>
          <a:prstGeom prst="rect">
            <a:avLst/>
          </a:prstGeom>
          <a:solidFill>
            <a:srgbClr val="CC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Process</a:t>
            </a:r>
            <a:endParaRPr b="0" i="0" sz="1800" u="none" cap="none" strike="noStrike">
              <a:solidFill>
                <a:schemeClr val="dk1"/>
              </a:solidFill>
              <a:latin typeface="Verdana"/>
              <a:ea typeface="Verdana"/>
              <a:cs typeface="Verdana"/>
              <a:sym typeface="Verdana"/>
            </a:endParaRPr>
          </a:p>
        </p:txBody>
      </p:sp>
      <p:sp>
        <p:nvSpPr>
          <p:cNvPr id="194" name="Google Shape;194;p31"/>
          <p:cNvSpPr/>
          <p:nvPr/>
        </p:nvSpPr>
        <p:spPr>
          <a:xfrm>
            <a:off x="2881746" y="2535382"/>
            <a:ext cx="1690254" cy="554181"/>
          </a:xfrm>
          <a:prstGeom prst="rect">
            <a:avLst/>
          </a:prstGeom>
          <a:solidFill>
            <a:srgbClr val="CC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Library Call</a:t>
            </a:r>
            <a:endParaRPr b="0" i="0" sz="1800" u="none" cap="none" strike="noStrike">
              <a:solidFill>
                <a:schemeClr val="dk1"/>
              </a:solidFill>
              <a:latin typeface="Verdana"/>
              <a:ea typeface="Verdana"/>
              <a:cs typeface="Verdana"/>
              <a:sym typeface="Verdana"/>
            </a:endParaRPr>
          </a:p>
        </p:txBody>
      </p:sp>
      <p:sp>
        <p:nvSpPr>
          <p:cNvPr id="195" name="Google Shape;195;p31"/>
          <p:cNvSpPr/>
          <p:nvPr/>
        </p:nvSpPr>
        <p:spPr>
          <a:xfrm>
            <a:off x="2881746" y="3694545"/>
            <a:ext cx="1690254" cy="554181"/>
          </a:xfrm>
          <a:prstGeom prst="rect">
            <a:avLst/>
          </a:prstGeom>
          <a:solidFill>
            <a:srgbClr val="CC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System Call</a:t>
            </a:r>
            <a:endParaRPr b="0" i="0" sz="1800" u="none" cap="none" strike="noStrike">
              <a:solidFill>
                <a:schemeClr val="dk1"/>
              </a:solidFill>
              <a:latin typeface="Verdana"/>
              <a:ea typeface="Verdana"/>
              <a:cs typeface="Verdana"/>
              <a:sym typeface="Verdana"/>
            </a:endParaRPr>
          </a:p>
        </p:txBody>
      </p:sp>
      <p:sp>
        <p:nvSpPr>
          <p:cNvPr id="196" name="Google Shape;196;p31"/>
          <p:cNvSpPr/>
          <p:nvPr/>
        </p:nvSpPr>
        <p:spPr>
          <a:xfrm>
            <a:off x="3726873" y="4698578"/>
            <a:ext cx="1741054" cy="1597891"/>
          </a:xfrm>
          <a:prstGeom prst="ellipse">
            <a:avLst/>
          </a:prstGeom>
          <a:solidFill>
            <a:srgbClr val="CC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Kernel </a:t>
            </a:r>
            <a:endParaRPr/>
          </a:p>
          <a:p>
            <a:pPr indent="0" lvl="0" marL="0" marR="0" rtl="0" algn="ctr">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Code/ </a:t>
            </a:r>
            <a:endParaRPr/>
          </a:p>
          <a:p>
            <a:pPr indent="0" lvl="0" marL="0" marR="0" rtl="0" algn="ctr">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Process</a:t>
            </a:r>
            <a:endParaRPr/>
          </a:p>
        </p:txBody>
      </p:sp>
      <p:pic>
        <p:nvPicPr>
          <p:cNvPr id="197" name="Google Shape;197;p31"/>
          <p:cNvPicPr preferRelativeResize="0"/>
          <p:nvPr/>
        </p:nvPicPr>
        <p:blipFill rotWithShape="1">
          <a:blip r:embed="rId3">
            <a:alphaModFix/>
          </a:blip>
          <a:srcRect b="3371" l="15455" r="16362" t="14658"/>
          <a:stretch/>
        </p:blipFill>
        <p:spPr>
          <a:xfrm>
            <a:off x="6114472" y="2994468"/>
            <a:ext cx="2438400" cy="1954333"/>
          </a:xfrm>
          <a:prstGeom prst="rect">
            <a:avLst/>
          </a:prstGeom>
          <a:noFill/>
          <a:ln>
            <a:noFill/>
          </a:ln>
        </p:spPr>
      </p:pic>
      <p:cxnSp>
        <p:nvCxnSpPr>
          <p:cNvPr id="198" name="Google Shape;198;p31"/>
          <p:cNvCxnSpPr>
            <a:stCxn id="193" idx="2"/>
            <a:endCxn id="194" idx="0"/>
          </p:cNvCxnSpPr>
          <p:nvPr/>
        </p:nvCxnSpPr>
        <p:spPr>
          <a:xfrm>
            <a:off x="3726873" y="1963882"/>
            <a:ext cx="0" cy="5715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99" name="Google Shape;199;p31"/>
          <p:cNvCxnSpPr>
            <a:stCxn id="194" idx="2"/>
            <a:endCxn id="195" idx="0"/>
          </p:cNvCxnSpPr>
          <p:nvPr/>
        </p:nvCxnSpPr>
        <p:spPr>
          <a:xfrm>
            <a:off x="3726873" y="3089563"/>
            <a:ext cx="0" cy="60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0" name="Google Shape;200;p31"/>
          <p:cNvCxnSpPr>
            <a:stCxn id="197" idx="0"/>
            <a:endCxn id="193" idx="3"/>
          </p:cNvCxnSpPr>
          <p:nvPr/>
        </p:nvCxnSpPr>
        <p:spPr>
          <a:xfrm flipH="1" rot="5400000">
            <a:off x="5298922" y="959718"/>
            <a:ext cx="1307700" cy="2761800"/>
          </a:xfrm>
          <a:prstGeom prst="curvedConnector2">
            <a:avLst/>
          </a:prstGeom>
          <a:solidFill>
            <a:schemeClr val="accent1"/>
          </a:solidFill>
          <a:ln cap="flat" cmpd="sng" w="9525">
            <a:solidFill>
              <a:schemeClr val="dk1"/>
            </a:solidFill>
            <a:prstDash val="solid"/>
            <a:round/>
            <a:headEnd len="sm" w="sm" type="none"/>
            <a:tailEnd len="med" w="med" type="triangle"/>
          </a:ln>
        </p:spPr>
      </p:cxnSp>
      <p:cxnSp>
        <p:nvCxnSpPr>
          <p:cNvPr id="201" name="Google Shape;201;p31"/>
          <p:cNvCxnSpPr>
            <a:stCxn id="196" idx="5"/>
            <a:endCxn id="197" idx="2"/>
          </p:cNvCxnSpPr>
          <p:nvPr/>
        </p:nvCxnSpPr>
        <p:spPr>
          <a:xfrm rot="-5400000">
            <a:off x="5716506" y="4445313"/>
            <a:ext cx="1113600" cy="2120700"/>
          </a:xfrm>
          <a:prstGeom prst="curvedConnector3">
            <a:avLst>
              <a:gd fmla="val -41541" name="adj1"/>
            </a:avLst>
          </a:prstGeom>
          <a:solidFill>
            <a:schemeClr val="accent1"/>
          </a:solidFill>
          <a:ln cap="flat" cmpd="sng" w="9525">
            <a:solidFill>
              <a:schemeClr val="dk1"/>
            </a:solidFill>
            <a:prstDash val="solid"/>
            <a:round/>
            <a:headEnd len="sm" w="sm" type="none"/>
            <a:tailEnd len="med" w="med" type="triangle"/>
          </a:ln>
        </p:spPr>
      </p:cxnSp>
      <p:cxnSp>
        <p:nvCxnSpPr>
          <p:cNvPr id="202" name="Google Shape;202;p31"/>
          <p:cNvCxnSpPr>
            <a:stCxn id="195" idx="2"/>
            <a:endCxn id="196" idx="1"/>
          </p:cNvCxnSpPr>
          <p:nvPr/>
        </p:nvCxnSpPr>
        <p:spPr>
          <a:xfrm flipH="1" rot="-5400000">
            <a:off x="3512373" y="4463226"/>
            <a:ext cx="684000" cy="255000"/>
          </a:xfrm>
          <a:prstGeom prst="curvedConnector3">
            <a:avLst>
              <a:gd fmla="val 50000" name="adj1"/>
            </a:avLst>
          </a:prstGeom>
          <a:solidFill>
            <a:schemeClr val="accent1"/>
          </a:solidFill>
          <a:ln cap="flat" cmpd="sng" w="9525">
            <a:solidFill>
              <a:schemeClr val="dk1"/>
            </a:solidFill>
            <a:prstDash val="solid"/>
            <a:round/>
            <a:headEnd len="sm" w="sm" type="none"/>
            <a:tailEnd len="med" w="med" type="triangle"/>
          </a:ln>
        </p:spPr>
      </p:cxnSp>
      <p:sp>
        <p:nvSpPr>
          <p:cNvPr id="203" name="Google Shape;203;p31"/>
          <p:cNvSpPr txBox="1"/>
          <p:nvPr/>
        </p:nvSpPr>
        <p:spPr>
          <a:xfrm>
            <a:off x="711200" y="2170545"/>
            <a:ext cx="1644073"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Verdana"/>
                <a:ea typeface="Verdana"/>
                <a:cs typeface="Verdana"/>
                <a:sym typeface="Verdana"/>
              </a:rPr>
              <a:t>User Mode</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Kernel Mode</a:t>
            </a:r>
            <a:endParaRPr sz="1800">
              <a:solidFill>
                <a:schemeClr val="dk1"/>
              </a:solidFill>
              <a:latin typeface="Verdana"/>
              <a:ea typeface="Verdana"/>
              <a:cs typeface="Verdana"/>
              <a:sym typeface="Verdana"/>
            </a:endParaRPr>
          </a:p>
        </p:txBody>
      </p:sp>
      <p:sp>
        <p:nvSpPr>
          <p:cNvPr id="204" name="Google Shape;204;p31"/>
          <p:cNvSpPr/>
          <p:nvPr/>
        </p:nvSpPr>
        <p:spPr>
          <a:xfrm>
            <a:off x="2507673" y="1570182"/>
            <a:ext cx="189345" cy="1625600"/>
          </a:xfrm>
          <a:prstGeom prst="lef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05" name="Google Shape;205;p31"/>
          <p:cNvSpPr/>
          <p:nvPr/>
        </p:nvSpPr>
        <p:spPr>
          <a:xfrm>
            <a:off x="2461490" y="3978564"/>
            <a:ext cx="189345" cy="1625600"/>
          </a:xfrm>
          <a:prstGeom prst="lef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06" name="Google Shape;206;p31"/>
          <p:cNvSpPr txBox="1"/>
          <p:nvPr/>
        </p:nvSpPr>
        <p:spPr>
          <a:xfrm>
            <a:off x="4054764" y="3235037"/>
            <a:ext cx="7722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Trap</a:t>
            </a:r>
            <a:endParaRPr sz="1800">
              <a:solidFill>
                <a:schemeClr val="dk1"/>
              </a:solidFill>
              <a:latin typeface="Verdana"/>
              <a:ea typeface="Verdana"/>
              <a:cs typeface="Verdana"/>
              <a:sym typeface="Verdana"/>
            </a:endParaRPr>
          </a:p>
        </p:txBody>
      </p:sp>
      <p:sp>
        <p:nvSpPr>
          <p:cNvPr id="207" name="Google Shape;207;p31"/>
          <p:cNvSpPr txBox="1"/>
          <p:nvPr/>
        </p:nvSpPr>
        <p:spPr>
          <a:xfrm>
            <a:off x="7572846" y="5097430"/>
            <a:ext cx="12469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Dispatch Table</a:t>
            </a:r>
            <a:endParaRPr sz="1800">
              <a:solidFill>
                <a:schemeClr val="dk1"/>
              </a:solidFill>
              <a:latin typeface="Verdana"/>
              <a:ea typeface="Verdana"/>
              <a:cs typeface="Verdana"/>
              <a:sym typeface="Verdana"/>
            </a:endParaRPr>
          </a:p>
        </p:txBody>
      </p:sp>
      <p:sp>
        <p:nvSpPr>
          <p:cNvPr id="208" name="Google Shape;208;p31"/>
          <p:cNvSpPr txBox="1"/>
          <p:nvPr/>
        </p:nvSpPr>
        <p:spPr>
          <a:xfrm>
            <a:off x="6114472" y="1487269"/>
            <a:ext cx="23968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Verdana"/>
                <a:ea typeface="Verdana"/>
                <a:cs typeface="Verdana"/>
                <a:sym typeface="Verdana"/>
              </a:rPr>
              <a:t>Rest of the user/ library code</a:t>
            </a:r>
            <a:endParaRPr sz="1800">
              <a:solidFill>
                <a:schemeClr val="dk1"/>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1094707" y="130231"/>
            <a:ext cx="80660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Agenda</a:t>
            </a:r>
            <a:endParaRPr sz="3000"/>
          </a:p>
        </p:txBody>
      </p:sp>
      <p:sp>
        <p:nvSpPr>
          <p:cNvPr id="76" name="Google Shape;76;p14"/>
          <p:cNvSpPr txBox="1"/>
          <p:nvPr>
            <p:ph idx="1" type="body"/>
          </p:nvPr>
        </p:nvSpPr>
        <p:spPr>
          <a:xfrm>
            <a:off x="854075" y="1141468"/>
            <a:ext cx="76184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Recap of previous lecture</a:t>
            </a:r>
            <a:endParaRPr/>
          </a:p>
          <a:p>
            <a:pPr indent="-342900" lvl="0" marL="342900" rtl="0" algn="l">
              <a:spcBef>
                <a:spcPts val="630"/>
              </a:spcBef>
              <a:spcAft>
                <a:spcPts val="0"/>
              </a:spcAft>
              <a:buSzPts val="1980"/>
              <a:buChar char="▪"/>
            </a:pPr>
            <a:r>
              <a:rPr lang="en-US"/>
              <a:t>Operating System Services</a:t>
            </a:r>
            <a:endParaRPr/>
          </a:p>
          <a:p>
            <a:pPr indent="-342900" lvl="0" marL="342900" rtl="0" algn="l">
              <a:spcBef>
                <a:spcPts val="630"/>
              </a:spcBef>
              <a:spcAft>
                <a:spcPts val="0"/>
              </a:spcAft>
              <a:buSzPts val="1980"/>
              <a:buChar char="▪"/>
            </a:pPr>
            <a:r>
              <a:rPr lang="en-US"/>
              <a:t>User and Operating System-Interface</a:t>
            </a:r>
            <a:endParaRPr/>
          </a:p>
          <a:p>
            <a:pPr indent="-342900" lvl="0" marL="342900" rtl="0" algn="l">
              <a:spcBef>
                <a:spcPts val="630"/>
              </a:spcBef>
              <a:spcAft>
                <a:spcPts val="0"/>
              </a:spcAft>
              <a:buSzPts val="1980"/>
              <a:buChar char="▪"/>
            </a:pPr>
            <a:r>
              <a:rPr lang="en-US"/>
              <a:t>System Calls</a:t>
            </a:r>
            <a:endParaRPr/>
          </a:p>
          <a:p>
            <a:pPr indent="-342900" lvl="0" marL="342900" rtl="0" algn="l">
              <a:spcBef>
                <a:spcPts val="630"/>
              </a:spcBef>
              <a:spcAft>
                <a:spcPts val="0"/>
              </a:spcAft>
              <a:buSzPts val="1980"/>
              <a:buChar char="▪"/>
            </a:pPr>
            <a:r>
              <a:rPr lang="en-US"/>
              <a:t>System Services</a:t>
            </a:r>
            <a:endParaRPr/>
          </a:p>
          <a:p>
            <a:pPr indent="-342900" lvl="0" marL="342900" rtl="0" algn="l">
              <a:spcBef>
                <a:spcPts val="630"/>
              </a:spcBef>
              <a:spcAft>
                <a:spcPts val="0"/>
              </a:spcAft>
              <a:buSzPts val="1980"/>
              <a:buChar char="▪"/>
            </a:pPr>
            <a:r>
              <a:rPr lang="en-US"/>
              <a:t>Linkers and Loaders</a:t>
            </a:r>
            <a:endParaRPr/>
          </a:p>
          <a:p>
            <a:pPr indent="-342900" lvl="0" marL="342900" rtl="0" algn="l">
              <a:spcBef>
                <a:spcPts val="630"/>
              </a:spcBef>
              <a:spcAft>
                <a:spcPts val="0"/>
              </a:spcAft>
              <a:buSzPts val="1980"/>
              <a:buChar char="▪"/>
            </a:pPr>
            <a:r>
              <a:rPr lang="en-US"/>
              <a:t>I/O, CPU and Memory Protection</a:t>
            </a:r>
            <a:endParaRPr/>
          </a:p>
          <a:p>
            <a:pPr indent="-342900" lvl="0" marL="342900" rtl="0" algn="l">
              <a:spcBef>
                <a:spcPts val="630"/>
              </a:spcBef>
              <a:spcAft>
                <a:spcPts val="0"/>
              </a:spcAft>
              <a:buSzPts val="1980"/>
              <a:buChar char="▪"/>
            </a:pPr>
            <a:r>
              <a:rPr lang="en-US"/>
              <a:t>Why Applications are Operating System Specific</a:t>
            </a:r>
            <a:endParaRPr/>
          </a:p>
          <a:p>
            <a:pPr indent="-342900" lvl="0" marL="342900" rtl="0" algn="l">
              <a:spcBef>
                <a:spcPts val="630"/>
              </a:spcBef>
              <a:spcAft>
                <a:spcPts val="0"/>
              </a:spcAft>
              <a:buSzPts val="1980"/>
              <a:buChar char="▪"/>
            </a:pPr>
            <a:r>
              <a:rPr lang="en-US"/>
              <a:t>Design and Implementation of OS</a:t>
            </a:r>
            <a:endParaRPr/>
          </a:p>
          <a:p>
            <a:pPr indent="-342900" lvl="0" marL="342900" rtl="0" algn="l">
              <a:spcBef>
                <a:spcPts val="630"/>
              </a:spcBef>
              <a:spcAft>
                <a:spcPts val="0"/>
              </a:spcAft>
              <a:buSzPts val="1980"/>
              <a:buChar char="▪"/>
            </a:pPr>
            <a:r>
              <a:rPr lang="en-US"/>
              <a:t>Operating System Structures</a:t>
            </a:r>
            <a:endParaRPr/>
          </a:p>
          <a:p>
            <a:pPr indent="-342900" lvl="0" marL="342900" rtl="0" algn="l">
              <a:spcBef>
                <a:spcPts val="630"/>
              </a:spcBef>
              <a:spcAft>
                <a:spcPts val="0"/>
              </a:spcAft>
              <a:buSzPts val="1980"/>
              <a:buChar char="▪"/>
            </a:pPr>
            <a:r>
              <a:rPr lang="en-US"/>
              <a:t>Building and Booting an Operating System</a:t>
            </a:r>
            <a:endParaRPr/>
          </a:p>
          <a:p>
            <a:pPr indent="-342900" lvl="0" marL="342900" rtl="0" algn="l">
              <a:spcBef>
                <a:spcPts val="630"/>
              </a:spcBef>
              <a:spcAft>
                <a:spcPts val="0"/>
              </a:spcAft>
              <a:buSzPts val="1980"/>
              <a:buChar char="▪"/>
            </a:pPr>
            <a:r>
              <a:rPr lang="en-US"/>
              <a:t>Operating System Debugging</a:t>
            </a:r>
            <a:endParaRPr/>
          </a:p>
          <a:p>
            <a:pPr indent="-342900" lvl="0" marL="342900" rtl="0" algn="l">
              <a:spcBef>
                <a:spcPts val="630"/>
              </a:spcBef>
              <a:spcAft>
                <a:spcPts val="0"/>
              </a:spcAft>
              <a:buSzPts val="1980"/>
              <a:buChar char="▪"/>
            </a:pPr>
            <a:r>
              <a:rPr lang="en-US"/>
              <a:t>Recap of the Lecture</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57200" y="222250"/>
            <a:ext cx="80422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Standard C Library Example</a:t>
            </a:r>
            <a:endParaRPr/>
          </a:p>
        </p:txBody>
      </p:sp>
      <p:sp>
        <p:nvSpPr>
          <p:cNvPr id="215" name="Google Shape;215;p32"/>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 program invoking printf() library call, which calls write() system call</a:t>
            </a:r>
            <a:endParaRPr/>
          </a:p>
        </p:txBody>
      </p:sp>
      <p:pic>
        <p:nvPicPr>
          <p:cNvPr id="216" name="Google Shape;216;p32"/>
          <p:cNvPicPr preferRelativeResize="0"/>
          <p:nvPr/>
        </p:nvPicPr>
        <p:blipFill rotWithShape="1">
          <a:blip r:embed="rId3">
            <a:alphaModFix/>
          </a:blip>
          <a:srcRect b="0" l="0" r="0" t="0"/>
          <a:stretch/>
        </p:blipFill>
        <p:spPr>
          <a:xfrm>
            <a:off x="2119313" y="1704975"/>
            <a:ext cx="4579937" cy="470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1351275" y="110535"/>
            <a:ext cx="7632700" cy="59437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600"/>
              <a:t>Examples of Windows and Unix System Calls</a:t>
            </a:r>
            <a:endParaRPr/>
          </a:p>
        </p:txBody>
      </p:sp>
      <p:pic>
        <p:nvPicPr>
          <p:cNvPr id="222" name="Google Shape;222;p33"/>
          <p:cNvPicPr preferRelativeResize="0"/>
          <p:nvPr/>
        </p:nvPicPr>
        <p:blipFill rotWithShape="1">
          <a:blip r:embed="rId3">
            <a:alphaModFix/>
          </a:blip>
          <a:srcRect b="0" l="0" r="0" t="0"/>
          <a:stretch/>
        </p:blipFill>
        <p:spPr>
          <a:xfrm>
            <a:off x="2363788" y="1152525"/>
            <a:ext cx="4751387" cy="51355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920750" y="211138"/>
            <a:ext cx="78406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API – System Call – OS Relationship</a:t>
            </a:r>
            <a:endParaRPr/>
          </a:p>
        </p:txBody>
      </p:sp>
      <p:pic>
        <p:nvPicPr>
          <p:cNvPr id="229" name="Google Shape;229;p34"/>
          <p:cNvPicPr preferRelativeResize="0"/>
          <p:nvPr/>
        </p:nvPicPr>
        <p:blipFill rotWithShape="1">
          <a:blip r:embed="rId3">
            <a:alphaModFix/>
          </a:blip>
          <a:srcRect b="0" l="0" r="0" t="0"/>
          <a:stretch/>
        </p:blipFill>
        <p:spPr>
          <a:xfrm>
            <a:off x="949325" y="1217613"/>
            <a:ext cx="7559675" cy="46148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57200" y="214313"/>
            <a:ext cx="80772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System Calls</a:t>
            </a:r>
            <a:endParaRPr/>
          </a:p>
        </p:txBody>
      </p:sp>
      <p:sp>
        <p:nvSpPr>
          <p:cNvPr id="236" name="Google Shape;236;p35"/>
          <p:cNvSpPr txBox="1"/>
          <p:nvPr>
            <p:ph idx="1" type="body"/>
          </p:nvPr>
        </p:nvSpPr>
        <p:spPr>
          <a:xfrm>
            <a:off x="830263" y="1233488"/>
            <a:ext cx="770413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call sequence to copy the contents of one file to another file</a:t>
            </a:r>
            <a:endParaRPr/>
          </a:p>
        </p:txBody>
      </p:sp>
      <p:pic>
        <p:nvPicPr>
          <p:cNvPr id="237" name="Google Shape;237;p35"/>
          <p:cNvPicPr preferRelativeResize="0"/>
          <p:nvPr/>
        </p:nvPicPr>
        <p:blipFill rotWithShape="1">
          <a:blip r:embed="rId3">
            <a:alphaModFix/>
          </a:blip>
          <a:srcRect b="0" l="0" r="0" t="0"/>
          <a:stretch/>
        </p:blipFill>
        <p:spPr>
          <a:xfrm>
            <a:off x="1458913" y="1965325"/>
            <a:ext cx="5937250" cy="4017963"/>
          </a:xfrm>
          <a:prstGeom prst="rect">
            <a:avLst/>
          </a:prstGeom>
          <a:noFill/>
          <a:ln>
            <a:noFill/>
          </a:ln>
        </p:spPr>
      </p:pic>
      <p:cxnSp>
        <p:nvCxnSpPr>
          <p:cNvPr id="238" name="Google Shape;238;p35"/>
          <p:cNvCxnSpPr/>
          <p:nvPr/>
        </p:nvCxnSpPr>
        <p:spPr>
          <a:xfrm>
            <a:off x="7358063" y="2022475"/>
            <a:ext cx="0" cy="420688"/>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35"/>
          <p:cNvCxnSpPr/>
          <p:nvPr/>
        </p:nvCxnSpPr>
        <p:spPr>
          <a:xfrm>
            <a:off x="1503363" y="2012950"/>
            <a:ext cx="0" cy="430213"/>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457200" y="220663"/>
            <a:ext cx="80422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Standard API</a:t>
            </a:r>
            <a:endParaRPr/>
          </a:p>
        </p:txBody>
      </p:sp>
      <p:pic>
        <p:nvPicPr>
          <p:cNvPr id="246" name="Google Shape;246;p36"/>
          <p:cNvPicPr preferRelativeResize="0"/>
          <p:nvPr/>
        </p:nvPicPr>
        <p:blipFill rotWithShape="1">
          <a:blip r:embed="rId3">
            <a:alphaModFix/>
          </a:blip>
          <a:srcRect b="0" l="0" r="0" t="0"/>
          <a:stretch/>
        </p:blipFill>
        <p:spPr>
          <a:xfrm>
            <a:off x="1839913" y="984250"/>
            <a:ext cx="5276850" cy="538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473075" y="217488"/>
            <a:ext cx="79898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Implementation</a:t>
            </a:r>
            <a:endParaRPr/>
          </a:p>
        </p:txBody>
      </p:sp>
      <p:sp>
        <p:nvSpPr>
          <p:cNvPr id="253" name="Google Shape;253;p37"/>
          <p:cNvSpPr txBox="1"/>
          <p:nvPr>
            <p:ph idx="1" type="body"/>
          </p:nvPr>
        </p:nvSpPr>
        <p:spPr>
          <a:xfrm>
            <a:off x="830263" y="1233488"/>
            <a:ext cx="76327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Typically, a number is associated with each system call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System-call</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maintains a table indexed according to these numbers</a:t>
            </a:r>
            <a:endParaRPr sz="800"/>
          </a:p>
          <a:p>
            <a:pPr indent="-342900" lvl="0" marL="342900" rtl="0" algn="l">
              <a:spcBef>
                <a:spcPts val="630"/>
              </a:spcBef>
              <a:spcAft>
                <a:spcPts val="0"/>
              </a:spcAft>
              <a:buSzPts val="1980"/>
              <a:buChar char="▪"/>
            </a:pPr>
            <a:r>
              <a:rPr lang="en-US"/>
              <a:t>The system call interface invokes  the intended system call in OS kernel and returns status of the system call and any return values</a:t>
            </a:r>
            <a:endParaRPr sz="800"/>
          </a:p>
          <a:p>
            <a:pPr indent="-342900" lvl="0" marL="342900" rtl="0" algn="l">
              <a:spcBef>
                <a:spcPts val="630"/>
              </a:spcBef>
              <a:spcAft>
                <a:spcPts val="0"/>
              </a:spcAft>
              <a:buSzPts val="1980"/>
              <a:buChar char="▪"/>
            </a:pPr>
            <a:r>
              <a:rPr lang="en-US"/>
              <a:t>The caller need know nothing about how the system call is implemented</a:t>
            </a:r>
            <a:endParaRPr/>
          </a:p>
          <a:p>
            <a:pPr indent="-285750" lvl="1" marL="742950" rtl="0" algn="l">
              <a:spcBef>
                <a:spcPts val="630"/>
              </a:spcBef>
              <a:spcAft>
                <a:spcPts val="0"/>
              </a:spcAft>
              <a:buSzPts val="1980"/>
              <a:buChar char="•"/>
            </a:pPr>
            <a:r>
              <a:rPr lang="en-US"/>
              <a:t>Just needs to obey API and understand what OS will do as a result call</a:t>
            </a:r>
            <a:endParaRPr/>
          </a:p>
          <a:p>
            <a:pPr indent="-285750" lvl="1" marL="742950" rtl="0" algn="l">
              <a:spcBef>
                <a:spcPts val="630"/>
              </a:spcBef>
              <a:spcAft>
                <a:spcPts val="0"/>
              </a:spcAft>
              <a:buSzPts val="1980"/>
              <a:buChar char="•"/>
            </a:pPr>
            <a:r>
              <a:rPr lang="en-US"/>
              <a:t>Most details of OS interface hidden from programmer by API  </a:t>
            </a:r>
            <a:endParaRPr/>
          </a:p>
          <a:p>
            <a:pPr indent="-228600" lvl="2" marL="1085850" rtl="0" algn="l">
              <a:spcBef>
                <a:spcPts val="630"/>
              </a:spcBef>
              <a:spcAft>
                <a:spcPts val="0"/>
              </a:spcAft>
              <a:buSzPts val="1350"/>
              <a:buChar char="4"/>
            </a:pPr>
            <a:r>
              <a:rPr lang="en-US"/>
              <a:t>Managed by run-time support library (set of functions built into libraries included with compiler)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879475" y="217488"/>
            <a:ext cx="77041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Parameter Passing</a:t>
            </a:r>
            <a:endParaRPr/>
          </a:p>
        </p:txBody>
      </p:sp>
      <p:sp>
        <p:nvSpPr>
          <p:cNvPr id="260" name="Google Shape;260;p38"/>
          <p:cNvSpPr txBox="1"/>
          <p:nvPr>
            <p:ph idx="1" type="body"/>
          </p:nvPr>
        </p:nvSpPr>
        <p:spPr>
          <a:xfrm>
            <a:off x="806450" y="1233488"/>
            <a:ext cx="7704138"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Often, more information is required than simply identity of desired system call</a:t>
            </a:r>
            <a:endParaRPr/>
          </a:p>
          <a:p>
            <a:pPr indent="-285750" lvl="1" marL="742950" rtl="0" algn="l">
              <a:lnSpc>
                <a:spcPct val="90000"/>
              </a:lnSpc>
              <a:spcBef>
                <a:spcPts val="630"/>
              </a:spcBef>
              <a:spcAft>
                <a:spcPts val="0"/>
              </a:spcAft>
              <a:buSzPts val="1980"/>
              <a:buChar char="•"/>
            </a:pPr>
            <a:r>
              <a:rPr lang="en-US"/>
              <a:t>Exact type and amount of information vary according to OS and call</a:t>
            </a:r>
            <a:endParaRPr sz="900"/>
          </a:p>
          <a:p>
            <a:pPr indent="-342900" lvl="0" marL="342900" rtl="0" algn="l">
              <a:lnSpc>
                <a:spcPct val="90000"/>
              </a:lnSpc>
              <a:spcBef>
                <a:spcPts val="630"/>
              </a:spcBef>
              <a:spcAft>
                <a:spcPts val="0"/>
              </a:spcAft>
              <a:buSzPts val="1980"/>
              <a:buChar char="▪"/>
            </a:pPr>
            <a:r>
              <a:rPr lang="en-US"/>
              <a:t>Three general methods used to pass parameters to the OS</a:t>
            </a:r>
            <a:endParaRPr/>
          </a:p>
          <a:p>
            <a:pPr indent="-285750" lvl="1" marL="742950" rtl="0" algn="l">
              <a:lnSpc>
                <a:spcPct val="90000"/>
              </a:lnSpc>
              <a:spcBef>
                <a:spcPts val="630"/>
              </a:spcBef>
              <a:spcAft>
                <a:spcPts val="0"/>
              </a:spcAft>
              <a:buSzPts val="1980"/>
              <a:buChar char="•"/>
            </a:pPr>
            <a:r>
              <a:rPr lang="en-US"/>
              <a:t>Simplest:  pass the parameters in registers</a:t>
            </a:r>
            <a:endParaRPr/>
          </a:p>
          <a:p>
            <a:pPr indent="-228600" lvl="2" marL="1085850" rtl="0" algn="l">
              <a:lnSpc>
                <a:spcPct val="90000"/>
              </a:lnSpc>
              <a:spcBef>
                <a:spcPts val="630"/>
              </a:spcBef>
              <a:spcAft>
                <a:spcPts val="0"/>
              </a:spcAft>
              <a:buSzPts val="1350"/>
              <a:buChar char="4"/>
            </a:pPr>
            <a:r>
              <a:rPr lang="en-US"/>
              <a:t> In some cases, may be more parameters than registers</a:t>
            </a:r>
            <a:endParaRPr/>
          </a:p>
          <a:p>
            <a:pPr indent="-285750" lvl="1" marL="742950" rtl="0" algn="l">
              <a:lnSpc>
                <a:spcPct val="90000"/>
              </a:lnSpc>
              <a:spcBef>
                <a:spcPts val="630"/>
              </a:spcBef>
              <a:spcAft>
                <a:spcPts val="0"/>
              </a:spcAft>
              <a:buSzPts val="1980"/>
              <a:buChar char="•"/>
            </a:pPr>
            <a:r>
              <a:rPr lang="en-US"/>
              <a:t>Parameters stored in a block</a:t>
            </a:r>
            <a:r>
              <a:rPr i="1" lang="en-US"/>
              <a:t>, </a:t>
            </a:r>
            <a:r>
              <a:rPr lang="en-US"/>
              <a:t>or table, in memory, and address of block passed as a parameter in a register </a:t>
            </a:r>
            <a:endParaRPr/>
          </a:p>
          <a:p>
            <a:pPr indent="-228600" lvl="2" marL="1085850" rtl="0" algn="l">
              <a:lnSpc>
                <a:spcPct val="90000"/>
              </a:lnSpc>
              <a:spcBef>
                <a:spcPts val="630"/>
              </a:spcBef>
              <a:spcAft>
                <a:spcPts val="0"/>
              </a:spcAft>
              <a:buSzPts val="1350"/>
              <a:buChar char="4"/>
            </a:pPr>
            <a:r>
              <a:rPr lang="en-US"/>
              <a:t>This approach taken by Linux and Solaris</a:t>
            </a:r>
            <a:endParaRPr/>
          </a:p>
          <a:p>
            <a:pPr indent="-285750" lvl="1" marL="742950" rtl="0" algn="l">
              <a:lnSpc>
                <a:spcPct val="90000"/>
              </a:lnSpc>
              <a:spcBef>
                <a:spcPts val="630"/>
              </a:spcBef>
              <a:spcAft>
                <a:spcPts val="0"/>
              </a:spcAft>
              <a:buSzPts val="1980"/>
              <a:buChar char="•"/>
            </a:pPr>
            <a:r>
              <a:rPr lang="en-US"/>
              <a:t>Parameters placed, or </a:t>
            </a:r>
            <a:r>
              <a:rPr b="1" lang="en-US">
                <a:solidFill>
                  <a:srgbClr val="006699"/>
                </a:solidFill>
                <a:latin typeface="Arial"/>
                <a:ea typeface="Arial"/>
                <a:cs typeface="Arial"/>
                <a:sym typeface="Arial"/>
              </a:rPr>
              <a:t>pushed</a:t>
            </a:r>
            <a:r>
              <a:rPr i="1" lang="en-US"/>
              <a:t>, </a:t>
            </a:r>
            <a:r>
              <a:rPr lang="en-US"/>
              <a:t>onto the </a:t>
            </a:r>
            <a:r>
              <a:rPr b="1" lang="en-US">
                <a:solidFill>
                  <a:srgbClr val="006699"/>
                </a:solidFill>
                <a:latin typeface="Arial"/>
                <a:ea typeface="Arial"/>
                <a:cs typeface="Arial"/>
                <a:sym typeface="Arial"/>
              </a:rPr>
              <a:t>stack</a:t>
            </a:r>
            <a:r>
              <a:rPr i="1" lang="en-US"/>
              <a:t> </a:t>
            </a:r>
            <a:r>
              <a:rPr lang="en-US"/>
              <a:t>by the program and </a:t>
            </a:r>
            <a:r>
              <a:rPr b="1" lang="en-US">
                <a:solidFill>
                  <a:srgbClr val="006699"/>
                </a:solidFill>
                <a:latin typeface="Arial"/>
                <a:ea typeface="Arial"/>
                <a:cs typeface="Arial"/>
                <a:sym typeface="Arial"/>
              </a:rPr>
              <a:t>popped</a:t>
            </a:r>
            <a:r>
              <a:rPr i="1" lang="en-US"/>
              <a:t> </a:t>
            </a:r>
            <a:r>
              <a:rPr lang="en-US"/>
              <a:t>off the stack by the operating system</a:t>
            </a:r>
            <a:endParaRPr/>
          </a:p>
          <a:p>
            <a:pPr indent="-285750" lvl="1" marL="742950" rtl="0" algn="l">
              <a:lnSpc>
                <a:spcPct val="90000"/>
              </a:lnSpc>
              <a:spcBef>
                <a:spcPts val="630"/>
              </a:spcBef>
              <a:spcAft>
                <a:spcPts val="0"/>
              </a:spcAft>
              <a:buSzPts val="1980"/>
              <a:buChar char="•"/>
            </a:pPr>
            <a:r>
              <a:rPr lang="en-US"/>
              <a:t>Block and stack methods do not limit the number or length of parameters being passed</a:t>
            </a:r>
            <a:endParaRPr/>
          </a:p>
          <a:p>
            <a:pPr indent="-160019" lvl="1" marL="742950" rtl="0" algn="l">
              <a:lnSpc>
                <a:spcPct val="90000"/>
              </a:lnSpc>
              <a:spcBef>
                <a:spcPts val="630"/>
              </a:spcBef>
              <a:spcAft>
                <a:spcPts val="0"/>
              </a:spcAft>
              <a:buSzPts val="198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457200" y="207963"/>
            <a:ext cx="80899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Parameter Passing via Table</a:t>
            </a:r>
            <a:endParaRPr/>
          </a:p>
        </p:txBody>
      </p:sp>
      <p:pic>
        <p:nvPicPr>
          <p:cNvPr id="267" name="Google Shape;267;p39"/>
          <p:cNvPicPr preferRelativeResize="0"/>
          <p:nvPr/>
        </p:nvPicPr>
        <p:blipFill rotWithShape="1">
          <a:blip r:embed="rId3">
            <a:alphaModFix/>
          </a:blip>
          <a:srcRect b="0" l="0" r="0" t="0"/>
          <a:stretch/>
        </p:blipFill>
        <p:spPr>
          <a:xfrm>
            <a:off x="989013" y="1643063"/>
            <a:ext cx="7831137" cy="41163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457200" y="141288"/>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MS-DOS</a:t>
            </a:r>
            <a:endParaRPr/>
          </a:p>
        </p:txBody>
      </p:sp>
      <p:sp>
        <p:nvSpPr>
          <p:cNvPr id="273" name="Google Shape;273;p40"/>
          <p:cNvSpPr txBox="1"/>
          <p:nvPr>
            <p:ph idx="1" type="body"/>
          </p:nvPr>
        </p:nvSpPr>
        <p:spPr>
          <a:xfrm>
            <a:off x="806450" y="1233488"/>
            <a:ext cx="3525838" cy="45942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Single-tasking</a:t>
            </a:r>
            <a:endParaRPr/>
          </a:p>
          <a:p>
            <a:pPr indent="-342900" lvl="0" marL="342900" rtl="0" algn="l">
              <a:spcBef>
                <a:spcPts val="630"/>
              </a:spcBef>
              <a:spcAft>
                <a:spcPts val="0"/>
              </a:spcAft>
              <a:buSzPts val="1980"/>
              <a:buChar char="▪"/>
            </a:pPr>
            <a:r>
              <a:rPr lang="en-US"/>
              <a:t>Shell invoked when system booted</a:t>
            </a:r>
            <a:endParaRPr/>
          </a:p>
          <a:p>
            <a:pPr indent="-342900" lvl="0" marL="342900" rtl="0" algn="l">
              <a:spcBef>
                <a:spcPts val="630"/>
              </a:spcBef>
              <a:spcAft>
                <a:spcPts val="0"/>
              </a:spcAft>
              <a:buSzPts val="1980"/>
              <a:buChar char="▪"/>
            </a:pPr>
            <a:r>
              <a:rPr lang="en-US"/>
              <a:t>Simple method to run program</a:t>
            </a:r>
            <a:endParaRPr/>
          </a:p>
          <a:p>
            <a:pPr indent="-285750" lvl="1" marL="742950" rtl="0" algn="l">
              <a:spcBef>
                <a:spcPts val="630"/>
              </a:spcBef>
              <a:spcAft>
                <a:spcPts val="0"/>
              </a:spcAft>
              <a:buSzPts val="1980"/>
              <a:buChar char="•"/>
            </a:pPr>
            <a:r>
              <a:rPr lang="en-US"/>
              <a:t>No process created</a:t>
            </a:r>
            <a:endParaRPr/>
          </a:p>
          <a:p>
            <a:pPr indent="-342900" lvl="0" marL="342900" rtl="0" algn="l">
              <a:spcBef>
                <a:spcPts val="630"/>
              </a:spcBef>
              <a:spcAft>
                <a:spcPts val="0"/>
              </a:spcAft>
              <a:buSzPts val="1980"/>
              <a:buChar char="▪"/>
            </a:pPr>
            <a:r>
              <a:rPr lang="en-US"/>
              <a:t>Single memory space</a:t>
            </a:r>
            <a:endParaRPr/>
          </a:p>
          <a:p>
            <a:pPr indent="-342900" lvl="0" marL="342900" rtl="0" algn="l">
              <a:spcBef>
                <a:spcPts val="630"/>
              </a:spcBef>
              <a:spcAft>
                <a:spcPts val="0"/>
              </a:spcAft>
              <a:buSzPts val="1980"/>
              <a:buChar char="▪"/>
            </a:pPr>
            <a:r>
              <a:rPr lang="en-US"/>
              <a:t>Loads program into memory, overwriting all but the kernel</a:t>
            </a:r>
            <a:endParaRPr/>
          </a:p>
          <a:p>
            <a:pPr indent="-342900" lvl="0" marL="342900" rtl="0" algn="l">
              <a:spcBef>
                <a:spcPts val="630"/>
              </a:spcBef>
              <a:spcAft>
                <a:spcPts val="0"/>
              </a:spcAft>
              <a:buSzPts val="1980"/>
              <a:buChar char="▪"/>
            </a:pPr>
            <a:r>
              <a:rPr lang="en-US"/>
              <a:t>Program exit -&gt; shell reloaded</a:t>
            </a:r>
            <a:endParaRPr/>
          </a:p>
        </p:txBody>
      </p:sp>
      <p:pic>
        <p:nvPicPr>
          <p:cNvPr descr="2" id="274" name="Google Shape;274;p40"/>
          <p:cNvPicPr preferRelativeResize="0"/>
          <p:nvPr/>
        </p:nvPicPr>
        <p:blipFill rotWithShape="1">
          <a:blip r:embed="rId3">
            <a:alphaModFix/>
          </a:blip>
          <a:srcRect b="0" l="0" r="0" t="0"/>
          <a:stretch/>
        </p:blipFill>
        <p:spPr>
          <a:xfrm>
            <a:off x="4514850" y="1704975"/>
            <a:ext cx="4127500" cy="3490913"/>
          </a:xfrm>
          <a:prstGeom prst="rect">
            <a:avLst/>
          </a:prstGeom>
          <a:noFill/>
          <a:ln>
            <a:noFill/>
          </a:ln>
        </p:spPr>
      </p:pic>
      <p:sp>
        <p:nvSpPr>
          <p:cNvPr id="275" name="Google Shape;275;p40"/>
          <p:cNvSpPr/>
          <p:nvPr/>
        </p:nvSpPr>
        <p:spPr>
          <a:xfrm>
            <a:off x="4397375" y="5307013"/>
            <a:ext cx="5029200" cy="779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993300"/>
              </a:buClr>
              <a:buSzPts val="1620"/>
              <a:buFont typeface="Arial"/>
              <a:buNone/>
            </a:pPr>
            <a:r>
              <a:rPr lang="en-US" sz="1800">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457200" y="215900"/>
            <a:ext cx="8062913"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Arduino</a:t>
            </a:r>
            <a:endParaRPr/>
          </a:p>
        </p:txBody>
      </p:sp>
      <p:sp>
        <p:nvSpPr>
          <p:cNvPr id="281" name="Google Shape;281;p41"/>
          <p:cNvSpPr txBox="1"/>
          <p:nvPr>
            <p:ph idx="1" type="body"/>
          </p:nvPr>
        </p:nvSpPr>
        <p:spPr>
          <a:xfrm>
            <a:off x="755650" y="1245997"/>
            <a:ext cx="3538538" cy="388042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Single-tasking</a:t>
            </a:r>
            <a:endParaRPr/>
          </a:p>
          <a:p>
            <a:pPr indent="-342900" lvl="0" marL="342900" rtl="0" algn="l">
              <a:spcBef>
                <a:spcPts val="630"/>
              </a:spcBef>
              <a:spcAft>
                <a:spcPts val="0"/>
              </a:spcAft>
              <a:buSzPts val="1980"/>
              <a:buChar char="▪"/>
            </a:pPr>
            <a:r>
              <a:rPr lang="en-US"/>
              <a:t>No operating system</a:t>
            </a:r>
            <a:endParaRPr/>
          </a:p>
          <a:p>
            <a:pPr indent="-342900" lvl="0" marL="342900" rtl="0" algn="l">
              <a:spcBef>
                <a:spcPts val="630"/>
              </a:spcBef>
              <a:spcAft>
                <a:spcPts val="0"/>
              </a:spcAft>
              <a:buSzPts val="1980"/>
              <a:buChar char="▪"/>
            </a:pPr>
            <a:r>
              <a:rPr lang="en-US"/>
              <a:t>Programs (sketch) loaded via USB into flash memory</a:t>
            </a:r>
            <a:endParaRPr/>
          </a:p>
          <a:p>
            <a:pPr indent="-342900" lvl="0" marL="342900" rtl="0" algn="l">
              <a:spcBef>
                <a:spcPts val="630"/>
              </a:spcBef>
              <a:spcAft>
                <a:spcPts val="0"/>
              </a:spcAft>
              <a:buSzPts val="1980"/>
              <a:buChar char="▪"/>
            </a:pPr>
            <a:r>
              <a:rPr lang="en-US"/>
              <a:t>Single memory space</a:t>
            </a:r>
            <a:endParaRPr/>
          </a:p>
          <a:p>
            <a:pPr indent="-342900" lvl="0" marL="342900" rtl="0" algn="l">
              <a:spcBef>
                <a:spcPts val="630"/>
              </a:spcBef>
              <a:spcAft>
                <a:spcPts val="0"/>
              </a:spcAft>
              <a:buSzPts val="1980"/>
              <a:buChar char="▪"/>
            </a:pPr>
            <a:r>
              <a:rPr lang="en-US"/>
              <a:t>Boot loader loads program</a:t>
            </a:r>
            <a:endParaRPr/>
          </a:p>
          <a:p>
            <a:pPr indent="-342900" lvl="0" marL="342900" rtl="0" algn="l">
              <a:spcBef>
                <a:spcPts val="630"/>
              </a:spcBef>
              <a:spcAft>
                <a:spcPts val="0"/>
              </a:spcAft>
              <a:buSzPts val="1980"/>
              <a:buChar char="▪"/>
            </a:pPr>
            <a:r>
              <a:rPr lang="en-US"/>
              <a:t>Program exit -&gt; shell reloaded</a:t>
            </a:r>
            <a:endParaRPr/>
          </a:p>
        </p:txBody>
      </p:sp>
      <p:sp>
        <p:nvSpPr>
          <p:cNvPr id="282" name="Google Shape;282;p41"/>
          <p:cNvSpPr/>
          <p:nvPr/>
        </p:nvSpPr>
        <p:spPr>
          <a:xfrm>
            <a:off x="4397375" y="4372519"/>
            <a:ext cx="5029200" cy="779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993300"/>
              </a:buClr>
              <a:buSzPts val="1620"/>
              <a:buFont typeface="Arial"/>
              <a:buNone/>
            </a:pPr>
            <a:r>
              <a:rPr lang="en-US" sz="1800">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sz="1800">
              <a:solidFill>
                <a:schemeClr val="dk1"/>
              </a:solidFill>
              <a:latin typeface="Helvetica Neue"/>
              <a:ea typeface="Helvetica Neue"/>
              <a:cs typeface="Helvetica Neue"/>
              <a:sym typeface="Helvetica Neue"/>
            </a:endParaRPr>
          </a:p>
        </p:txBody>
      </p:sp>
      <p:pic>
        <p:nvPicPr>
          <p:cNvPr id="283" name="Google Shape;283;p41"/>
          <p:cNvPicPr preferRelativeResize="0"/>
          <p:nvPr/>
        </p:nvPicPr>
        <p:blipFill rotWithShape="1">
          <a:blip r:embed="rId3">
            <a:alphaModFix/>
          </a:blip>
          <a:srcRect b="0" l="0" r="0" t="0"/>
          <a:stretch/>
        </p:blipFill>
        <p:spPr>
          <a:xfrm>
            <a:off x="4588953" y="1266090"/>
            <a:ext cx="3931159" cy="3089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Objectives</a:t>
            </a:r>
            <a:endParaRPr/>
          </a:p>
        </p:txBody>
      </p:sp>
      <p:sp>
        <p:nvSpPr>
          <p:cNvPr id="83" name="Google Shape;83;p15"/>
          <p:cNvSpPr txBox="1"/>
          <p:nvPr>
            <p:ph idx="1" type="body"/>
          </p:nvPr>
        </p:nvSpPr>
        <p:spPr>
          <a:xfrm>
            <a:off x="868363" y="1233488"/>
            <a:ext cx="6808578" cy="453426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Identify services provided by an operating system</a:t>
            </a:r>
            <a:endParaRPr/>
          </a:p>
          <a:p>
            <a:pPr indent="-342900" lvl="0" marL="342900" rtl="0" algn="l">
              <a:spcBef>
                <a:spcPts val="630"/>
              </a:spcBef>
              <a:spcAft>
                <a:spcPts val="0"/>
              </a:spcAft>
              <a:buSzPts val="1980"/>
              <a:buChar char="▪"/>
            </a:pPr>
            <a:r>
              <a:rPr lang="en-US"/>
              <a:t>Illustrate how system calls are used to provide operating system services</a:t>
            </a:r>
            <a:endParaRPr/>
          </a:p>
          <a:p>
            <a:pPr indent="-342900" lvl="0" marL="342900" rtl="0" algn="l">
              <a:spcBef>
                <a:spcPts val="630"/>
              </a:spcBef>
              <a:spcAft>
                <a:spcPts val="0"/>
              </a:spcAft>
              <a:buSzPts val="1980"/>
              <a:buChar char="▪"/>
            </a:pPr>
            <a:r>
              <a:rPr lang="en-US"/>
              <a:t>Compare and contrast monolithic, layered, microkernel, modular, and hybrid strategies for designing operating systems</a:t>
            </a:r>
            <a:endParaRPr/>
          </a:p>
          <a:p>
            <a:pPr indent="-342900" lvl="0" marL="342900" rtl="0" algn="l">
              <a:spcBef>
                <a:spcPts val="630"/>
              </a:spcBef>
              <a:spcAft>
                <a:spcPts val="0"/>
              </a:spcAft>
              <a:buSzPts val="1980"/>
              <a:buChar char="▪"/>
            </a:pPr>
            <a:r>
              <a:rPr lang="en-US"/>
              <a:t>Illustrate the process for booting an operating system</a:t>
            </a:r>
            <a:endParaRPr/>
          </a:p>
          <a:p>
            <a:pPr indent="-342900" lvl="0" marL="342900" rtl="0" algn="l">
              <a:spcBef>
                <a:spcPts val="630"/>
              </a:spcBef>
              <a:spcAft>
                <a:spcPts val="0"/>
              </a:spcAft>
              <a:buSzPts val="1980"/>
              <a:buChar char="▪"/>
            </a:pPr>
            <a:r>
              <a:rPr lang="en-US"/>
              <a:t>Apply tools for monitoring operating system performance</a:t>
            </a:r>
            <a:endParaRPr/>
          </a:p>
          <a:p>
            <a:pPr indent="-342900" lvl="0" marL="342900" rtl="0" algn="l">
              <a:spcBef>
                <a:spcPts val="630"/>
              </a:spcBef>
              <a:spcAft>
                <a:spcPts val="0"/>
              </a:spcAft>
              <a:buSzPts val="1980"/>
              <a:buChar char="▪"/>
            </a:pPr>
            <a:r>
              <a:rPr lang="en-US"/>
              <a:t>Design and implement kernel modules for interacting with a Linux kernel</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457200" y="215900"/>
            <a:ext cx="8040688"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FreeBSD</a:t>
            </a:r>
            <a:endParaRPr/>
          </a:p>
        </p:txBody>
      </p:sp>
      <p:sp>
        <p:nvSpPr>
          <p:cNvPr id="289" name="Google Shape;289;p42"/>
          <p:cNvSpPr txBox="1"/>
          <p:nvPr>
            <p:ph idx="1" type="body"/>
          </p:nvPr>
        </p:nvSpPr>
        <p:spPr>
          <a:xfrm>
            <a:off x="869950" y="1118305"/>
            <a:ext cx="4777224" cy="43881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variant</a:t>
            </a:r>
            <a:endParaRPr/>
          </a:p>
          <a:p>
            <a:pPr indent="-342900" lvl="0" marL="342900" rtl="0" algn="l">
              <a:spcBef>
                <a:spcPts val="630"/>
              </a:spcBef>
              <a:spcAft>
                <a:spcPts val="0"/>
              </a:spcAft>
              <a:buSzPts val="1980"/>
              <a:buChar char="▪"/>
            </a:pPr>
            <a:r>
              <a:rPr lang="en-US"/>
              <a:t>Multitasking</a:t>
            </a:r>
            <a:endParaRPr/>
          </a:p>
          <a:p>
            <a:pPr indent="-342900" lvl="0" marL="342900" rtl="0" algn="l">
              <a:spcBef>
                <a:spcPts val="630"/>
              </a:spcBef>
              <a:spcAft>
                <a:spcPts val="0"/>
              </a:spcAft>
              <a:buSzPts val="1980"/>
              <a:buChar char="▪"/>
            </a:pPr>
            <a:r>
              <a:rPr lang="en-US"/>
              <a:t>User login -&gt; invoke user’s choice of shell</a:t>
            </a:r>
            <a:endParaRPr/>
          </a:p>
          <a:p>
            <a:pPr indent="-342900" lvl="0" marL="342900" rtl="0" algn="l">
              <a:spcBef>
                <a:spcPts val="630"/>
              </a:spcBef>
              <a:spcAft>
                <a:spcPts val="0"/>
              </a:spcAft>
              <a:buSzPts val="1980"/>
              <a:buChar char="▪"/>
            </a:pPr>
            <a:r>
              <a:rPr lang="en-US"/>
              <a:t>Shell executes fork() system call to create process</a:t>
            </a:r>
            <a:endParaRPr/>
          </a:p>
          <a:p>
            <a:pPr indent="-285750" lvl="1" marL="742950" rtl="0" algn="l">
              <a:spcBef>
                <a:spcPts val="630"/>
              </a:spcBef>
              <a:spcAft>
                <a:spcPts val="0"/>
              </a:spcAft>
              <a:buSzPts val="1980"/>
              <a:buChar char="•"/>
            </a:pPr>
            <a:r>
              <a:rPr lang="en-US"/>
              <a:t>Executes exec() to load program into process</a:t>
            </a:r>
            <a:endParaRPr/>
          </a:p>
          <a:p>
            <a:pPr indent="-285750" lvl="1" marL="742950" rtl="0" algn="l">
              <a:spcBef>
                <a:spcPts val="630"/>
              </a:spcBef>
              <a:spcAft>
                <a:spcPts val="0"/>
              </a:spcAft>
              <a:buSzPts val="1980"/>
              <a:buChar char="•"/>
            </a:pPr>
            <a:r>
              <a:rPr lang="en-US"/>
              <a:t>Shell waits for process to terminate or continues with user commands</a:t>
            </a:r>
            <a:endParaRPr/>
          </a:p>
          <a:p>
            <a:pPr indent="-342900" lvl="0" marL="342900" rtl="0" algn="l">
              <a:spcBef>
                <a:spcPts val="630"/>
              </a:spcBef>
              <a:spcAft>
                <a:spcPts val="0"/>
              </a:spcAft>
              <a:buSzPts val="1980"/>
              <a:buChar char="▪"/>
            </a:pPr>
            <a:r>
              <a:rPr lang="en-US"/>
              <a:t>Process exits with:</a:t>
            </a:r>
            <a:endParaRPr/>
          </a:p>
          <a:p>
            <a:pPr indent="-285750" lvl="1" marL="742950" rtl="0" algn="l">
              <a:spcBef>
                <a:spcPts val="630"/>
              </a:spcBef>
              <a:spcAft>
                <a:spcPts val="0"/>
              </a:spcAft>
              <a:buSzPts val="1980"/>
              <a:buChar char="•"/>
            </a:pPr>
            <a:r>
              <a:rPr lang="en-US"/>
              <a:t> code = 0 – no error </a:t>
            </a:r>
            <a:endParaRPr/>
          </a:p>
          <a:p>
            <a:pPr indent="-285750" lvl="1" marL="742950" rtl="0" algn="l">
              <a:spcBef>
                <a:spcPts val="630"/>
              </a:spcBef>
              <a:spcAft>
                <a:spcPts val="0"/>
              </a:spcAft>
              <a:buSzPts val="1980"/>
              <a:buChar char="•"/>
            </a:pPr>
            <a:r>
              <a:rPr lang="en-US"/>
              <a:t> code &gt; 0 – error code</a:t>
            </a:r>
            <a:endParaRPr/>
          </a:p>
          <a:p>
            <a:pPr indent="-217170" lvl="0" marL="342900" rtl="0" algn="l">
              <a:spcBef>
                <a:spcPts val="630"/>
              </a:spcBef>
              <a:spcAft>
                <a:spcPts val="0"/>
              </a:spcAft>
              <a:buSzPts val="1980"/>
              <a:buNone/>
            </a:pPr>
            <a:r>
              <a:t/>
            </a:r>
            <a:endParaRPr/>
          </a:p>
        </p:txBody>
      </p:sp>
      <p:pic>
        <p:nvPicPr>
          <p:cNvPr id="290" name="Google Shape;290;p42"/>
          <p:cNvPicPr preferRelativeResize="0"/>
          <p:nvPr/>
        </p:nvPicPr>
        <p:blipFill rotWithShape="1">
          <a:blip r:embed="rId3">
            <a:alphaModFix/>
          </a:blip>
          <a:srcRect b="0" l="0" r="0" t="0"/>
          <a:stretch/>
        </p:blipFill>
        <p:spPr>
          <a:xfrm>
            <a:off x="5799138" y="1389190"/>
            <a:ext cx="2698750" cy="39068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a:t>
            </a:r>
            <a:endParaRPr/>
          </a:p>
        </p:txBody>
      </p:sp>
      <p:sp>
        <p:nvSpPr>
          <p:cNvPr id="297" name="Google Shape;297;p43"/>
          <p:cNvSpPr txBox="1"/>
          <p:nvPr>
            <p:ph idx="1" type="body"/>
          </p:nvPr>
        </p:nvSpPr>
        <p:spPr>
          <a:xfrm>
            <a:off x="811213" y="1122363"/>
            <a:ext cx="7707312" cy="4683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programs provide a convenient environment for program development and execution.  They can be divided into:</a:t>
            </a:r>
            <a:endParaRPr/>
          </a:p>
          <a:p>
            <a:pPr indent="-285750" lvl="1" marL="742950" rtl="0" algn="l">
              <a:spcBef>
                <a:spcPts val="630"/>
              </a:spcBef>
              <a:spcAft>
                <a:spcPts val="0"/>
              </a:spcAft>
              <a:buSzPts val="1980"/>
              <a:buChar char="•"/>
            </a:pPr>
            <a:r>
              <a:rPr lang="en-US"/>
              <a:t>File manipulation </a:t>
            </a:r>
            <a:endParaRPr/>
          </a:p>
          <a:p>
            <a:pPr indent="-285750" lvl="1" marL="742950" rtl="0" algn="l">
              <a:spcBef>
                <a:spcPts val="630"/>
              </a:spcBef>
              <a:spcAft>
                <a:spcPts val="0"/>
              </a:spcAft>
              <a:buSzPts val="1980"/>
              <a:buChar char="•"/>
            </a:pPr>
            <a:r>
              <a:rPr lang="en-US"/>
              <a:t>Status information sometimes stored in a file</a:t>
            </a:r>
            <a:endParaRPr/>
          </a:p>
          <a:p>
            <a:pPr indent="-285750" lvl="1" marL="742950" rtl="0" algn="l">
              <a:spcBef>
                <a:spcPts val="630"/>
              </a:spcBef>
              <a:spcAft>
                <a:spcPts val="0"/>
              </a:spcAft>
              <a:buSzPts val="1980"/>
              <a:buChar char="•"/>
            </a:pPr>
            <a:r>
              <a:rPr lang="en-US"/>
              <a:t>Programming language support</a:t>
            </a:r>
            <a:endParaRPr/>
          </a:p>
          <a:p>
            <a:pPr indent="-285750" lvl="1" marL="742950" rtl="0" algn="l">
              <a:spcBef>
                <a:spcPts val="630"/>
              </a:spcBef>
              <a:spcAft>
                <a:spcPts val="0"/>
              </a:spcAft>
              <a:buSzPts val="1980"/>
              <a:buChar char="•"/>
            </a:pPr>
            <a:r>
              <a:rPr lang="en-US"/>
              <a:t>Program loading and execution</a:t>
            </a:r>
            <a:endParaRPr/>
          </a:p>
          <a:p>
            <a:pPr indent="-285750" lvl="1" marL="74295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Background services</a:t>
            </a:r>
            <a:endParaRPr/>
          </a:p>
          <a:p>
            <a:pPr indent="-285750" lvl="1" marL="742950" rtl="0" algn="l">
              <a:spcBef>
                <a:spcPts val="630"/>
              </a:spcBef>
              <a:spcAft>
                <a:spcPts val="0"/>
              </a:spcAft>
              <a:buSzPts val="1980"/>
              <a:buChar char="•"/>
            </a:pPr>
            <a:r>
              <a:rPr lang="en-US"/>
              <a:t>Application programs</a:t>
            </a:r>
            <a:endParaRPr/>
          </a:p>
          <a:p>
            <a:pPr indent="-342900" lvl="0" marL="342900" rtl="0" algn="l">
              <a:spcBef>
                <a:spcPts val="630"/>
              </a:spcBef>
              <a:spcAft>
                <a:spcPts val="0"/>
              </a:spcAft>
              <a:buSzPts val="1980"/>
              <a:buChar char="▪"/>
            </a:pPr>
            <a:r>
              <a:rPr lang="en-US"/>
              <a:t>Most users’ view of the operation system is defined by system programs, not the actual system calls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304" name="Google Shape;304;p44"/>
          <p:cNvSpPr txBox="1"/>
          <p:nvPr>
            <p:ph idx="1" type="body"/>
          </p:nvPr>
        </p:nvSpPr>
        <p:spPr>
          <a:xfrm>
            <a:off x="808038" y="1073150"/>
            <a:ext cx="7359650" cy="502761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Provide a convenient environment for program development and execution</a:t>
            </a:r>
            <a:endParaRPr/>
          </a:p>
          <a:p>
            <a:pPr indent="-285750" lvl="1" marL="742950" rtl="0" algn="l">
              <a:lnSpc>
                <a:spcPct val="90000"/>
              </a:lnSpc>
              <a:spcBef>
                <a:spcPts val="630"/>
              </a:spcBef>
              <a:spcAft>
                <a:spcPts val="0"/>
              </a:spcAft>
              <a:buSzPts val="1980"/>
              <a:buChar char="•"/>
            </a:pPr>
            <a:r>
              <a:rPr lang="en-US"/>
              <a:t>Some of them are simply user interfaces to system calls; others are considerably more complex</a:t>
            </a:r>
            <a:endParaRPr/>
          </a:p>
          <a:p>
            <a:pPr indent="-229869" lvl="1" marL="74295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File management </a:t>
            </a:r>
            <a:r>
              <a:rPr lang="en-US"/>
              <a:t>- Create, delete, copy, rename, print, dump, list, and generally manipulate files and directories</a:t>
            </a:r>
            <a:endParaRPr/>
          </a:p>
          <a:p>
            <a:pPr indent="-287020" lvl="0" marL="34290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Status information</a:t>
            </a:r>
            <a:endParaRPr/>
          </a:p>
          <a:p>
            <a:pPr indent="-285750" lvl="1" marL="742950" rtl="0" algn="l">
              <a:lnSpc>
                <a:spcPct val="90000"/>
              </a:lnSpc>
              <a:spcBef>
                <a:spcPts val="630"/>
              </a:spcBef>
              <a:spcAft>
                <a:spcPts val="0"/>
              </a:spcAft>
              <a:buSzPts val="1980"/>
              <a:buChar char="•"/>
            </a:pPr>
            <a:r>
              <a:rPr lang="en-US"/>
              <a:t>Some ask the system for info - date, time, amount of available memory, disk space, number of users</a:t>
            </a:r>
            <a:endParaRPr/>
          </a:p>
          <a:p>
            <a:pPr indent="-285750" lvl="1" marL="742950" rtl="0" algn="l">
              <a:lnSpc>
                <a:spcPct val="90000"/>
              </a:lnSpc>
              <a:spcBef>
                <a:spcPts val="630"/>
              </a:spcBef>
              <a:spcAft>
                <a:spcPts val="0"/>
              </a:spcAft>
              <a:buSzPts val="1980"/>
              <a:buChar char="•"/>
            </a:pPr>
            <a:r>
              <a:rPr lang="en-US"/>
              <a:t>Others provide detailed performance, logging, and debugging information</a:t>
            </a:r>
            <a:endParaRPr/>
          </a:p>
          <a:p>
            <a:pPr indent="-285750" lvl="1" marL="742950" rtl="0" algn="l">
              <a:lnSpc>
                <a:spcPct val="90000"/>
              </a:lnSpc>
              <a:spcBef>
                <a:spcPts val="630"/>
              </a:spcBef>
              <a:spcAft>
                <a:spcPts val="0"/>
              </a:spcAft>
              <a:buSzPts val="1980"/>
              <a:buChar char="•"/>
            </a:pPr>
            <a:r>
              <a:rPr lang="en-US"/>
              <a:t>Typically, these programs format and print the output to the terminal or other output devices</a:t>
            </a:r>
            <a:endParaRPr/>
          </a:p>
          <a:p>
            <a:pPr indent="-285750" lvl="1" marL="742950" rtl="0" algn="l">
              <a:lnSpc>
                <a:spcPct val="90000"/>
              </a:lnSpc>
              <a:spcBef>
                <a:spcPts val="630"/>
              </a:spcBef>
              <a:spcAft>
                <a:spcPts val="0"/>
              </a:spcAft>
              <a:buSzPts val="1980"/>
              <a:buChar char="•"/>
            </a:pPr>
            <a:r>
              <a:rPr lang="en-US"/>
              <a:t>Some systems implement  a </a:t>
            </a:r>
            <a:r>
              <a:rPr b="1" lang="en-US">
                <a:solidFill>
                  <a:srgbClr val="006699"/>
                </a:solidFill>
                <a:latin typeface="Arial"/>
                <a:ea typeface="Arial"/>
                <a:cs typeface="Arial"/>
                <a:sym typeface="Arial"/>
              </a:rPr>
              <a:t>registry</a:t>
            </a:r>
            <a:r>
              <a:rPr lang="en-US"/>
              <a:t> - used to store and retrieve configuration information</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447675" y="217488"/>
            <a:ext cx="80803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311" name="Google Shape;311;p45"/>
          <p:cNvSpPr txBox="1"/>
          <p:nvPr>
            <p:ph idx="1" type="body"/>
          </p:nvPr>
        </p:nvSpPr>
        <p:spPr>
          <a:xfrm>
            <a:off x="811213" y="1131888"/>
            <a:ext cx="7697787"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File modification</a:t>
            </a:r>
            <a:endParaRPr/>
          </a:p>
          <a:p>
            <a:pPr indent="-285750" lvl="1" marL="742950" rtl="0" algn="l">
              <a:lnSpc>
                <a:spcPct val="90000"/>
              </a:lnSpc>
              <a:spcBef>
                <a:spcPts val="630"/>
              </a:spcBef>
              <a:spcAft>
                <a:spcPts val="0"/>
              </a:spcAft>
              <a:buSzPts val="1980"/>
              <a:buChar char="•"/>
            </a:pPr>
            <a:r>
              <a:rPr lang="en-US"/>
              <a:t>Text editors to create and modify files</a:t>
            </a:r>
            <a:endParaRPr/>
          </a:p>
          <a:p>
            <a:pPr indent="-285750" lvl="1" marL="742950" rtl="0" algn="l">
              <a:lnSpc>
                <a:spcPct val="90000"/>
              </a:lnSpc>
              <a:spcBef>
                <a:spcPts val="630"/>
              </a:spcBef>
              <a:spcAft>
                <a:spcPts val="0"/>
              </a:spcAft>
              <a:buSzPts val="1980"/>
              <a:buChar char="•"/>
            </a:pPr>
            <a:r>
              <a:rPr lang="en-US"/>
              <a:t>Special commands to search contents of files or perform transformations of the text</a:t>
            </a:r>
            <a:endParaRPr sz="800"/>
          </a:p>
          <a:p>
            <a:pPr indent="-342900" lvl="0" marL="342900" rtl="0" algn="l">
              <a:lnSpc>
                <a:spcPct val="90000"/>
              </a:lnSpc>
              <a:spcBef>
                <a:spcPts val="630"/>
              </a:spcBef>
              <a:spcAft>
                <a:spcPts val="0"/>
              </a:spcAft>
              <a:buSzPts val="1980"/>
              <a:buChar char="▪"/>
            </a:pPr>
            <a:r>
              <a:rPr b="1" lang="en-US"/>
              <a:t>Programming-language support </a:t>
            </a:r>
            <a:r>
              <a:rPr lang="en-US"/>
              <a:t>- Compilers, assemblers, debuggers and interpreters sometimes provided</a:t>
            </a:r>
            <a:endParaRPr sz="800"/>
          </a:p>
          <a:p>
            <a:pPr indent="-342900" lvl="0" marL="342900" rtl="0" algn="l">
              <a:lnSpc>
                <a:spcPct val="90000"/>
              </a:lnSpc>
              <a:spcBef>
                <a:spcPts val="630"/>
              </a:spcBef>
              <a:spcAft>
                <a:spcPts val="0"/>
              </a:spcAft>
              <a:buSzPts val="1980"/>
              <a:buChar char="▪"/>
            </a:pPr>
            <a:r>
              <a:rPr b="1" lang="en-US"/>
              <a:t>Program loading and execution</a:t>
            </a:r>
            <a:r>
              <a:rPr lang="en-US"/>
              <a:t>- Absolute loaders, relocatable loaders, linkage editors, and overlay-loaders, debugging systems for higher-level and machine language</a:t>
            </a:r>
            <a:endParaRPr sz="800"/>
          </a:p>
          <a:p>
            <a:pPr indent="-342900" lvl="0" marL="342900" rtl="0" algn="l">
              <a:lnSpc>
                <a:spcPct val="90000"/>
              </a:lnSpc>
              <a:spcBef>
                <a:spcPts val="630"/>
              </a:spcBef>
              <a:spcAft>
                <a:spcPts val="0"/>
              </a:spcAft>
              <a:buSzPts val="1980"/>
              <a:buChar char="▪"/>
            </a:pPr>
            <a:r>
              <a:rPr b="1" lang="en-US"/>
              <a:t>Communications</a:t>
            </a:r>
            <a:r>
              <a:rPr lang="en-US"/>
              <a:t> - Provide the mechanism for creating virtual connections among processes, users, and computer systems</a:t>
            </a:r>
            <a:endParaRPr/>
          </a:p>
          <a:p>
            <a:pPr indent="-285750" lvl="1" marL="742950" rtl="0" algn="l">
              <a:lnSpc>
                <a:spcPct val="90000"/>
              </a:lnSpc>
              <a:spcBef>
                <a:spcPts val="630"/>
              </a:spcBef>
              <a:spcAft>
                <a:spcPts val="0"/>
              </a:spcAft>
              <a:buSzPts val="1980"/>
              <a:buChar char="•"/>
            </a:pPr>
            <a:r>
              <a:rPr lang="en-US"/>
              <a:t>Allow users to send messages to one another’s screens, browse web pages, send electronic-mail messages, log in remotely, transfer files from one machine to another</a:t>
            </a:r>
            <a:endParaRPr/>
          </a:p>
          <a:p>
            <a:pPr indent="-217170" lvl="0" marL="342900" rtl="0" algn="l">
              <a:lnSpc>
                <a:spcPct val="90000"/>
              </a:lnSpc>
              <a:spcBef>
                <a:spcPts val="630"/>
              </a:spcBef>
              <a:spcAft>
                <a:spcPts val="0"/>
              </a:spcAft>
              <a:buSzPts val="198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485775" y="217488"/>
            <a:ext cx="7996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318" name="Google Shape;318;p46"/>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Background Services</a:t>
            </a:r>
            <a:endParaRPr/>
          </a:p>
          <a:p>
            <a:pPr indent="-285750" lvl="1" marL="742950" rtl="0" algn="l">
              <a:lnSpc>
                <a:spcPct val="90000"/>
              </a:lnSpc>
              <a:spcBef>
                <a:spcPts val="630"/>
              </a:spcBef>
              <a:spcAft>
                <a:spcPts val="0"/>
              </a:spcAft>
              <a:buSzPts val="1980"/>
              <a:buChar char="•"/>
            </a:pPr>
            <a:r>
              <a:rPr lang="en-US"/>
              <a:t>Launch at boot time</a:t>
            </a:r>
            <a:endParaRPr/>
          </a:p>
          <a:p>
            <a:pPr indent="-228600" lvl="2" marL="1085850" rtl="0" algn="l">
              <a:lnSpc>
                <a:spcPct val="90000"/>
              </a:lnSpc>
              <a:spcBef>
                <a:spcPts val="630"/>
              </a:spcBef>
              <a:spcAft>
                <a:spcPts val="0"/>
              </a:spcAft>
              <a:buSzPts val="1350"/>
              <a:buChar char="4"/>
            </a:pPr>
            <a:r>
              <a:rPr lang="en-US"/>
              <a:t>Some for system startup, then terminate</a:t>
            </a:r>
            <a:endParaRPr/>
          </a:p>
          <a:p>
            <a:pPr indent="-228600" lvl="2" marL="1085850" rtl="0" algn="l">
              <a:lnSpc>
                <a:spcPct val="90000"/>
              </a:lnSpc>
              <a:spcBef>
                <a:spcPts val="630"/>
              </a:spcBef>
              <a:spcAft>
                <a:spcPts val="0"/>
              </a:spcAft>
              <a:buSzPts val="1350"/>
              <a:buChar char="4"/>
            </a:pPr>
            <a:r>
              <a:rPr lang="en-US"/>
              <a:t>Some from system boot to shutdown</a:t>
            </a:r>
            <a:endParaRPr/>
          </a:p>
          <a:p>
            <a:pPr indent="-285750" lvl="1" marL="742950" rtl="0" algn="l">
              <a:lnSpc>
                <a:spcPct val="90000"/>
              </a:lnSpc>
              <a:spcBef>
                <a:spcPts val="630"/>
              </a:spcBef>
              <a:spcAft>
                <a:spcPts val="0"/>
              </a:spcAft>
              <a:buSzPts val="1980"/>
              <a:buChar char="•"/>
            </a:pPr>
            <a:r>
              <a:rPr lang="en-US"/>
              <a:t>Provide facilities like disk checking, process scheduling, error logging, printing</a:t>
            </a:r>
            <a:endParaRPr/>
          </a:p>
          <a:p>
            <a:pPr indent="-285750" lvl="1" marL="742950" rtl="0" algn="l">
              <a:lnSpc>
                <a:spcPct val="90000"/>
              </a:lnSpc>
              <a:spcBef>
                <a:spcPts val="630"/>
              </a:spcBef>
              <a:spcAft>
                <a:spcPts val="0"/>
              </a:spcAft>
              <a:buSzPts val="1980"/>
              <a:buChar char="•"/>
            </a:pPr>
            <a:r>
              <a:rPr lang="en-US"/>
              <a:t>Run in user context not kernel context</a:t>
            </a:r>
            <a:endParaRPr/>
          </a:p>
          <a:p>
            <a:pPr indent="-285750" lvl="1" marL="742950" rtl="0" algn="l">
              <a:lnSpc>
                <a:spcPct val="90000"/>
              </a:lnSpc>
              <a:spcBef>
                <a:spcPts val="630"/>
              </a:spcBef>
              <a:spcAft>
                <a:spcPts val="0"/>
              </a:spcAft>
              <a:buSzPts val="1980"/>
              <a:buChar char="•"/>
            </a:pPr>
            <a:r>
              <a:rPr lang="en-US"/>
              <a:t>Known as </a:t>
            </a:r>
            <a:r>
              <a:rPr b="1" lang="en-US">
                <a:solidFill>
                  <a:srgbClr val="006699"/>
                </a:solidFill>
                <a:latin typeface="Arial"/>
                <a:ea typeface="Arial"/>
                <a:cs typeface="Arial"/>
                <a:sym typeface="Arial"/>
              </a:rPr>
              <a:t>services</a:t>
            </a:r>
            <a:r>
              <a:rPr lang="en-US"/>
              <a:t>, </a:t>
            </a:r>
            <a:r>
              <a:rPr b="1" lang="en-US">
                <a:solidFill>
                  <a:srgbClr val="006699"/>
                </a:solidFill>
                <a:latin typeface="Arial"/>
                <a:ea typeface="Arial"/>
                <a:cs typeface="Arial"/>
                <a:sym typeface="Arial"/>
              </a:rPr>
              <a:t>subsystems</a:t>
            </a:r>
            <a:r>
              <a:rPr lang="en-US"/>
              <a:t>, </a:t>
            </a:r>
            <a:r>
              <a:rPr b="1" lang="en-US">
                <a:solidFill>
                  <a:srgbClr val="006699"/>
                </a:solidFill>
                <a:latin typeface="Arial"/>
                <a:ea typeface="Arial"/>
                <a:cs typeface="Arial"/>
                <a:sym typeface="Arial"/>
              </a:rPr>
              <a:t>daemons</a:t>
            </a:r>
            <a:r>
              <a:rPr lang="en-US"/>
              <a:t> </a:t>
            </a:r>
            <a:endParaRPr b="1"/>
          </a:p>
          <a:p>
            <a:pPr indent="-285750" lvl="1" marL="742950" rtl="0" algn="l">
              <a:lnSpc>
                <a:spcPct val="90000"/>
              </a:lnSpc>
              <a:spcBef>
                <a:spcPts val="280"/>
              </a:spcBef>
              <a:spcAft>
                <a:spcPts val="0"/>
              </a:spcAft>
              <a:buSzPts val="880"/>
              <a:buFont typeface="Arial"/>
              <a:buNone/>
            </a:pPr>
            <a:r>
              <a:t/>
            </a:r>
            <a:endParaRPr sz="800"/>
          </a:p>
          <a:p>
            <a:pPr indent="-342900" lvl="0" marL="342900" rtl="0" algn="l">
              <a:lnSpc>
                <a:spcPct val="90000"/>
              </a:lnSpc>
              <a:spcBef>
                <a:spcPts val="630"/>
              </a:spcBef>
              <a:spcAft>
                <a:spcPts val="0"/>
              </a:spcAft>
              <a:buSzPts val="1980"/>
              <a:buChar char="▪"/>
            </a:pPr>
            <a:r>
              <a:rPr b="1" lang="en-US"/>
              <a:t>Application programs</a:t>
            </a:r>
            <a:endParaRPr/>
          </a:p>
          <a:p>
            <a:pPr indent="-285750" lvl="1" marL="742950" rtl="0" algn="l">
              <a:lnSpc>
                <a:spcPct val="90000"/>
              </a:lnSpc>
              <a:spcBef>
                <a:spcPts val="630"/>
              </a:spcBef>
              <a:spcAft>
                <a:spcPts val="0"/>
              </a:spcAft>
              <a:buSzPts val="1980"/>
              <a:buChar char="•"/>
            </a:pPr>
            <a:r>
              <a:rPr lang="en-US"/>
              <a:t>Don’t pertain to system</a:t>
            </a:r>
            <a:endParaRPr/>
          </a:p>
          <a:p>
            <a:pPr indent="-285750" lvl="1" marL="742950" rtl="0" algn="l">
              <a:lnSpc>
                <a:spcPct val="90000"/>
              </a:lnSpc>
              <a:spcBef>
                <a:spcPts val="630"/>
              </a:spcBef>
              <a:spcAft>
                <a:spcPts val="0"/>
              </a:spcAft>
              <a:buSzPts val="1980"/>
              <a:buChar char="•"/>
            </a:pPr>
            <a:r>
              <a:rPr lang="en-US"/>
              <a:t>Run by users</a:t>
            </a:r>
            <a:endParaRPr/>
          </a:p>
          <a:p>
            <a:pPr indent="-285750" lvl="1" marL="742950" rtl="0" algn="l">
              <a:lnSpc>
                <a:spcPct val="90000"/>
              </a:lnSpc>
              <a:spcBef>
                <a:spcPts val="630"/>
              </a:spcBef>
              <a:spcAft>
                <a:spcPts val="0"/>
              </a:spcAft>
              <a:buSzPts val="1980"/>
              <a:buChar char="•"/>
            </a:pPr>
            <a:r>
              <a:rPr lang="en-US"/>
              <a:t>Not typically considered part of OS</a:t>
            </a:r>
            <a:endParaRPr/>
          </a:p>
          <a:p>
            <a:pPr indent="-285750" lvl="1" marL="742950" rtl="0" algn="l">
              <a:lnSpc>
                <a:spcPct val="90000"/>
              </a:lnSpc>
              <a:spcBef>
                <a:spcPts val="630"/>
              </a:spcBef>
              <a:spcAft>
                <a:spcPts val="0"/>
              </a:spcAft>
              <a:buSzPts val="1980"/>
              <a:buChar char="•"/>
            </a:pPr>
            <a:r>
              <a:rPr lang="en-US"/>
              <a:t>Launched by command line, mouse click, finger poke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Linkers and Loaders</a:t>
            </a:r>
            <a:endParaRPr/>
          </a:p>
        </p:txBody>
      </p:sp>
      <p:sp>
        <p:nvSpPr>
          <p:cNvPr id="324" name="Google Shape;324;p47"/>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Source code compiled into object files designed to be loaded into any physical memory location – </a:t>
            </a:r>
            <a:r>
              <a:rPr b="1" lang="en-US">
                <a:solidFill>
                  <a:srgbClr val="006699"/>
                </a:solidFill>
                <a:latin typeface="Arial"/>
                <a:ea typeface="Arial"/>
                <a:cs typeface="Arial"/>
                <a:sym typeface="Arial"/>
              </a:rPr>
              <a:t>relocatable</a:t>
            </a:r>
            <a:r>
              <a:rPr b="1" lang="en-US">
                <a:solidFill>
                  <a:srgbClr val="3366FF"/>
                </a:solidFill>
              </a:rPr>
              <a:t> </a:t>
            </a:r>
            <a:r>
              <a:rPr b="1" lang="en-US">
                <a:solidFill>
                  <a:srgbClr val="006699"/>
                </a:solidFill>
                <a:latin typeface="Arial"/>
                <a:ea typeface="Arial"/>
                <a:cs typeface="Arial"/>
                <a:sym typeface="Arial"/>
              </a:rPr>
              <a:t>object</a:t>
            </a:r>
            <a:r>
              <a:rPr b="1" lang="en-US">
                <a:solidFill>
                  <a:srgbClr val="3366FF"/>
                </a:solidFill>
              </a:rPr>
              <a:t> </a:t>
            </a:r>
            <a:r>
              <a:rPr b="1" lang="en-US">
                <a:solidFill>
                  <a:srgbClr val="006699"/>
                </a:solidFill>
                <a:latin typeface="Arial"/>
                <a:ea typeface="Arial"/>
                <a:cs typeface="Arial"/>
                <a:sym typeface="Arial"/>
              </a:rPr>
              <a:t>file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Linker</a:t>
            </a:r>
            <a:r>
              <a:rPr b="1" lang="en-US">
                <a:solidFill>
                  <a:srgbClr val="3366FF"/>
                </a:solidFill>
              </a:rPr>
              <a:t> </a:t>
            </a:r>
            <a:r>
              <a:rPr lang="en-US"/>
              <a:t>combines these into single binary </a:t>
            </a:r>
            <a:r>
              <a:rPr b="1" lang="en-US">
                <a:solidFill>
                  <a:srgbClr val="006699"/>
                </a:solidFill>
                <a:latin typeface="Arial"/>
                <a:ea typeface="Arial"/>
                <a:cs typeface="Arial"/>
                <a:sym typeface="Arial"/>
              </a:rPr>
              <a:t>executable</a:t>
            </a:r>
            <a:r>
              <a:rPr lang="en-US"/>
              <a:t> file</a:t>
            </a:r>
            <a:endParaRPr/>
          </a:p>
          <a:p>
            <a:pPr indent="-285750" lvl="1" marL="742950" rtl="0" algn="l">
              <a:spcBef>
                <a:spcPts val="630"/>
              </a:spcBef>
              <a:spcAft>
                <a:spcPts val="0"/>
              </a:spcAft>
              <a:buSzPts val="1980"/>
              <a:buChar char="•"/>
            </a:pPr>
            <a:r>
              <a:rPr lang="en-US"/>
              <a:t>Also brings in libraries</a:t>
            </a:r>
            <a:endParaRPr/>
          </a:p>
          <a:p>
            <a:pPr indent="-342900" lvl="0" marL="342900" rtl="0" algn="l">
              <a:spcBef>
                <a:spcPts val="630"/>
              </a:spcBef>
              <a:spcAft>
                <a:spcPts val="0"/>
              </a:spcAft>
              <a:buSzPts val="1980"/>
              <a:buChar char="▪"/>
            </a:pPr>
            <a:r>
              <a:rPr lang="en-US"/>
              <a:t>Program resides on secondary storage as binary executable</a:t>
            </a:r>
            <a:endParaRPr/>
          </a:p>
          <a:p>
            <a:pPr indent="-342900" lvl="0" marL="342900" rtl="0" algn="l">
              <a:spcBef>
                <a:spcPts val="630"/>
              </a:spcBef>
              <a:spcAft>
                <a:spcPts val="0"/>
              </a:spcAft>
              <a:buSzPts val="1980"/>
              <a:buChar char="▪"/>
            </a:pPr>
            <a:r>
              <a:rPr lang="en-US"/>
              <a:t>Must be brought into memory by </a:t>
            </a:r>
            <a:r>
              <a:rPr b="1" lang="en-US">
                <a:solidFill>
                  <a:srgbClr val="006699"/>
                </a:solidFill>
                <a:latin typeface="Arial"/>
                <a:ea typeface="Arial"/>
                <a:cs typeface="Arial"/>
                <a:sym typeface="Arial"/>
              </a:rPr>
              <a:t>loader</a:t>
            </a:r>
            <a:r>
              <a:rPr lang="en-US"/>
              <a:t> to be executed</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Relocation</a:t>
            </a:r>
            <a:r>
              <a:rPr lang="en-US"/>
              <a:t> assigns final addresses to program parts and adjusts code and data in program to match those addresses</a:t>
            </a:r>
            <a:endParaRPr/>
          </a:p>
          <a:p>
            <a:pPr indent="-342900" lvl="0" marL="342900" rtl="0" algn="l">
              <a:spcBef>
                <a:spcPts val="630"/>
              </a:spcBef>
              <a:spcAft>
                <a:spcPts val="0"/>
              </a:spcAft>
              <a:buSzPts val="1980"/>
              <a:buChar char="▪"/>
            </a:pPr>
            <a:r>
              <a:rPr lang="en-US"/>
              <a:t>Modern general purpose systems don’t link libraries into executables</a:t>
            </a:r>
            <a:endParaRPr/>
          </a:p>
          <a:p>
            <a:pPr indent="-285750" lvl="1" marL="742950" rtl="0" algn="l">
              <a:spcBef>
                <a:spcPts val="630"/>
              </a:spcBef>
              <a:spcAft>
                <a:spcPts val="0"/>
              </a:spcAft>
              <a:buSzPts val="1980"/>
              <a:buChar char="•"/>
            </a:pPr>
            <a:r>
              <a:rPr lang="en-US"/>
              <a:t>Rather, </a:t>
            </a:r>
            <a:r>
              <a:rPr b="1" lang="en-US">
                <a:solidFill>
                  <a:srgbClr val="006699"/>
                </a:solidFill>
                <a:latin typeface="Arial"/>
                <a:ea typeface="Arial"/>
                <a:cs typeface="Arial"/>
                <a:sym typeface="Arial"/>
              </a:rPr>
              <a:t>dynamically</a:t>
            </a:r>
            <a:r>
              <a:rPr b="1" lang="en-US">
                <a:solidFill>
                  <a:srgbClr val="3366FF"/>
                </a:solidFill>
              </a:rPr>
              <a:t> </a:t>
            </a:r>
            <a:r>
              <a:rPr b="1" lang="en-US">
                <a:solidFill>
                  <a:srgbClr val="006699"/>
                </a:solidFill>
                <a:latin typeface="Arial"/>
                <a:ea typeface="Arial"/>
                <a:cs typeface="Arial"/>
                <a:sym typeface="Arial"/>
              </a:rPr>
              <a:t>linked</a:t>
            </a:r>
            <a:r>
              <a:rPr b="1" lang="en-US">
                <a:solidFill>
                  <a:srgbClr val="3366FF"/>
                </a:solidFill>
              </a:rPr>
              <a:t> </a:t>
            </a:r>
            <a:r>
              <a:rPr b="1" lang="en-US">
                <a:solidFill>
                  <a:srgbClr val="006699"/>
                </a:solidFill>
                <a:latin typeface="Arial"/>
                <a:ea typeface="Arial"/>
                <a:cs typeface="Arial"/>
                <a:sym typeface="Arial"/>
              </a:rPr>
              <a:t>libraries</a:t>
            </a:r>
            <a:r>
              <a:rPr b="1" lang="en-US">
                <a:solidFill>
                  <a:srgbClr val="3366FF"/>
                </a:solidFill>
              </a:rPr>
              <a:t> </a:t>
            </a:r>
            <a:r>
              <a:rPr lang="en-US"/>
              <a:t>(in Windows, </a:t>
            </a:r>
            <a:r>
              <a:rPr b="1" lang="en-US">
                <a:solidFill>
                  <a:srgbClr val="006699"/>
                </a:solidFill>
                <a:latin typeface="Arial"/>
                <a:ea typeface="Arial"/>
                <a:cs typeface="Arial"/>
                <a:sym typeface="Arial"/>
              </a:rPr>
              <a:t>DLLs</a:t>
            </a:r>
            <a:r>
              <a:rPr lang="en-US"/>
              <a:t>) are loaded as needed, shared by all that use the same version of that same library (loaded once)</a:t>
            </a:r>
            <a:endParaRPr/>
          </a:p>
          <a:p>
            <a:pPr indent="-342900" lvl="0" marL="342900" rtl="0" algn="l">
              <a:spcBef>
                <a:spcPts val="630"/>
              </a:spcBef>
              <a:spcAft>
                <a:spcPts val="0"/>
              </a:spcAft>
              <a:buSzPts val="1980"/>
              <a:buChar char="▪"/>
            </a:pPr>
            <a:r>
              <a:rPr lang="en-US"/>
              <a:t>Object, executable files have standard formats, so operating system knows how to load and start them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960438" y="225425"/>
            <a:ext cx="7573962"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Role of the Linker and Loader</a:t>
            </a:r>
            <a:endParaRPr/>
          </a:p>
        </p:txBody>
      </p:sp>
      <p:pic>
        <p:nvPicPr>
          <p:cNvPr id="330" name="Google Shape;330;p48"/>
          <p:cNvPicPr preferRelativeResize="0"/>
          <p:nvPr>
            <p:ph idx="1" type="body"/>
          </p:nvPr>
        </p:nvPicPr>
        <p:blipFill rotWithShape="1">
          <a:blip r:embed="rId3">
            <a:alphaModFix/>
          </a:blip>
          <a:srcRect b="0" l="0" r="0" t="0"/>
          <a:stretch/>
        </p:blipFill>
        <p:spPr>
          <a:xfrm>
            <a:off x="2487613" y="1204913"/>
            <a:ext cx="4608512" cy="48593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9"/>
          <p:cNvSpPr txBox="1"/>
          <p:nvPr>
            <p:ph type="title"/>
          </p:nvPr>
        </p:nvSpPr>
        <p:spPr>
          <a:xfrm>
            <a:off x="1046126" y="154025"/>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400"/>
              <a:t>Why Applications are Operating System Specific</a:t>
            </a:r>
            <a:endParaRPr/>
          </a:p>
        </p:txBody>
      </p:sp>
      <p:sp>
        <p:nvSpPr>
          <p:cNvPr id="337" name="Google Shape;337;p49"/>
          <p:cNvSpPr txBox="1"/>
          <p:nvPr>
            <p:ph idx="1" type="body"/>
          </p:nvPr>
        </p:nvSpPr>
        <p:spPr>
          <a:xfrm>
            <a:off x="838200" y="1014884"/>
            <a:ext cx="7643813" cy="497951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Apps compiled on one system usually not executable on other operating systems</a:t>
            </a:r>
            <a:endParaRPr/>
          </a:p>
          <a:p>
            <a:pPr indent="-342900" lvl="0" marL="342900" rtl="0" algn="l">
              <a:spcBef>
                <a:spcPts val="630"/>
              </a:spcBef>
              <a:spcAft>
                <a:spcPts val="0"/>
              </a:spcAft>
              <a:buSzPts val="1980"/>
              <a:buChar char="▪"/>
            </a:pPr>
            <a:r>
              <a:rPr lang="en-US"/>
              <a:t>Each operating system provides its own unique system calls</a:t>
            </a:r>
            <a:endParaRPr/>
          </a:p>
          <a:p>
            <a:pPr indent="-285750" lvl="1" marL="742950" rtl="0" algn="l">
              <a:spcBef>
                <a:spcPts val="630"/>
              </a:spcBef>
              <a:spcAft>
                <a:spcPts val="0"/>
              </a:spcAft>
              <a:buSzPts val="1980"/>
              <a:buChar char="•"/>
            </a:pPr>
            <a:r>
              <a:rPr lang="en-US"/>
              <a:t>Own file formats, etc.</a:t>
            </a:r>
            <a:endParaRPr/>
          </a:p>
          <a:p>
            <a:pPr indent="-342900" lvl="0" marL="342900" rtl="0" algn="l">
              <a:spcBef>
                <a:spcPts val="630"/>
              </a:spcBef>
              <a:spcAft>
                <a:spcPts val="0"/>
              </a:spcAft>
              <a:buSzPts val="1980"/>
              <a:buChar char="▪"/>
            </a:pPr>
            <a:r>
              <a:rPr lang="en-US"/>
              <a:t>Apps can be multi-operating system</a:t>
            </a:r>
            <a:endParaRPr/>
          </a:p>
          <a:p>
            <a:pPr indent="-285750" lvl="1" marL="742950" rtl="0" algn="l">
              <a:spcBef>
                <a:spcPts val="630"/>
              </a:spcBef>
              <a:spcAft>
                <a:spcPts val="0"/>
              </a:spcAft>
              <a:buSzPts val="1980"/>
              <a:buChar char="•"/>
            </a:pPr>
            <a:r>
              <a:rPr lang="en-US"/>
              <a:t>Written in interpreted language like Python, Ruby, and interpreter available on multiple operating systems</a:t>
            </a:r>
            <a:endParaRPr/>
          </a:p>
          <a:p>
            <a:pPr indent="-285750" lvl="1" marL="742950" rtl="0" algn="l">
              <a:spcBef>
                <a:spcPts val="630"/>
              </a:spcBef>
              <a:spcAft>
                <a:spcPts val="0"/>
              </a:spcAft>
              <a:buSzPts val="1980"/>
              <a:buChar char="•"/>
            </a:pPr>
            <a:r>
              <a:rPr lang="en-US"/>
              <a:t>App written in language that includes a VM containing the running app (like Java)</a:t>
            </a:r>
            <a:endParaRPr/>
          </a:p>
          <a:p>
            <a:pPr indent="-285750" lvl="1" marL="742950" rtl="0" algn="l">
              <a:spcBef>
                <a:spcPts val="630"/>
              </a:spcBef>
              <a:spcAft>
                <a:spcPts val="0"/>
              </a:spcAft>
              <a:buSzPts val="1980"/>
              <a:buChar char="•"/>
            </a:pPr>
            <a:r>
              <a:rPr lang="en-US"/>
              <a:t>Use standard language (like C), compile separately on each operating system to run on each</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Binary</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ABI</a:t>
            </a:r>
            <a:r>
              <a:rPr lang="en-US"/>
              <a:t>) is architecture equivalent of API, defines how different components of binary code can interface for a given operating system on a given architecture, CPU, etc.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I/O, CPU and Memory Protection</a:t>
            </a:r>
            <a:endParaRPr/>
          </a:p>
        </p:txBody>
      </p:sp>
      <p:sp>
        <p:nvSpPr>
          <p:cNvPr id="343" name="Google Shape;343;p50"/>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 crucial job in multiuser systems</a:t>
            </a:r>
            <a:endParaRPr/>
          </a:p>
          <a:p>
            <a:pPr indent="-342900" lvl="0" marL="342900" rtl="0" algn="l">
              <a:spcBef>
                <a:spcPts val="630"/>
              </a:spcBef>
              <a:spcAft>
                <a:spcPts val="0"/>
              </a:spcAft>
              <a:buSzPts val="1980"/>
              <a:buChar char="▪"/>
            </a:pPr>
            <a:r>
              <a:rPr lang="en-US"/>
              <a:t>Protection is the first and foremost requirement in multiuser systems</a:t>
            </a:r>
            <a:endParaRPr/>
          </a:p>
          <a:p>
            <a:pPr indent="-342900" lvl="0" marL="342900" rtl="0" algn="l">
              <a:spcBef>
                <a:spcPts val="630"/>
              </a:spcBef>
              <a:spcAft>
                <a:spcPts val="0"/>
              </a:spcAft>
              <a:buSzPts val="1980"/>
              <a:buChar char="▪"/>
            </a:pPr>
            <a:r>
              <a:rPr lang="en-US"/>
              <a:t>Multiple users call for I/O</a:t>
            </a:r>
            <a:endParaRPr/>
          </a:p>
          <a:p>
            <a:pPr indent="-342900" lvl="0" marL="342900" rtl="0" algn="l">
              <a:spcBef>
                <a:spcPts val="630"/>
              </a:spcBef>
              <a:spcAft>
                <a:spcPts val="0"/>
              </a:spcAft>
              <a:buSzPts val="1980"/>
              <a:buChar char="▪"/>
            </a:pPr>
            <a:r>
              <a:rPr lang="en-US"/>
              <a:t>Multiple users call for memory</a:t>
            </a:r>
            <a:endParaRPr/>
          </a:p>
          <a:p>
            <a:pPr indent="-342900" lvl="0" marL="342900" rtl="0" algn="l">
              <a:spcBef>
                <a:spcPts val="630"/>
              </a:spcBef>
              <a:spcAft>
                <a:spcPts val="0"/>
              </a:spcAft>
              <a:buSzPts val="1980"/>
              <a:buChar char="▪"/>
            </a:pPr>
            <a:r>
              <a:rPr lang="en-US"/>
              <a:t>Memory allocation and de-allocation</a:t>
            </a:r>
            <a:endParaRPr/>
          </a:p>
          <a:p>
            <a:pPr indent="-342900" lvl="0" marL="342900" rtl="0" algn="l">
              <a:spcBef>
                <a:spcPts val="630"/>
              </a:spcBef>
              <a:spcAft>
                <a:spcPts val="0"/>
              </a:spcAft>
              <a:buSzPts val="1980"/>
              <a:buChar char="▪"/>
            </a:pPr>
            <a:r>
              <a:rPr lang="en-US"/>
              <a:t>Shared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I/O Protection</a:t>
            </a:r>
            <a:endParaRPr/>
          </a:p>
        </p:txBody>
      </p:sp>
      <p:sp>
        <p:nvSpPr>
          <p:cNvPr id="349" name="Google Shape;349;p51"/>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t>Dual Mode OS: </a:t>
            </a:r>
            <a:r>
              <a:rPr lang="en-US"/>
              <a:t>(CPU maintains a hardware mode bit)</a:t>
            </a:r>
            <a:endParaRPr/>
          </a:p>
          <a:p>
            <a:pPr indent="-342900" lvl="0" marL="342900" rtl="0" algn="l">
              <a:spcBef>
                <a:spcPts val="630"/>
              </a:spcBef>
              <a:spcAft>
                <a:spcPts val="0"/>
              </a:spcAft>
              <a:buSzPts val="1980"/>
              <a:buChar char="▪"/>
            </a:pPr>
            <a:r>
              <a:rPr b="1" lang="en-US"/>
              <a:t>User mode: </a:t>
            </a:r>
            <a:r>
              <a:rPr lang="en-US"/>
              <a:t>Runs only user applications </a:t>
            </a:r>
            <a:endParaRPr/>
          </a:p>
          <a:p>
            <a:pPr indent="-228600" lvl="4" marL="1771650" rtl="0" algn="l">
              <a:spcBef>
                <a:spcPts val="630"/>
              </a:spcBef>
              <a:spcAft>
                <a:spcPts val="0"/>
              </a:spcAft>
              <a:buSzPts val="1350"/>
              <a:buFont typeface="Helvetica Neue"/>
              <a:buChar char="»"/>
            </a:pPr>
            <a:r>
              <a:rPr lang="en-US"/>
              <a:t>Does not access I/O</a:t>
            </a:r>
            <a:endParaRPr/>
          </a:p>
          <a:p>
            <a:pPr indent="-342900" lvl="0" marL="342900" rtl="0" algn="l">
              <a:spcBef>
                <a:spcPts val="630"/>
              </a:spcBef>
              <a:spcAft>
                <a:spcPts val="0"/>
              </a:spcAft>
              <a:buSzPts val="1980"/>
              <a:buChar char="▪"/>
            </a:pPr>
            <a:r>
              <a:rPr b="1" lang="en-US"/>
              <a:t>System mode:</a:t>
            </a:r>
            <a:endParaRPr/>
          </a:p>
          <a:p>
            <a:pPr indent="-228600" lvl="4" marL="1771650" rtl="0" algn="l">
              <a:spcBef>
                <a:spcPts val="630"/>
              </a:spcBef>
              <a:spcAft>
                <a:spcPts val="0"/>
              </a:spcAft>
              <a:buSzPts val="1350"/>
              <a:buFont typeface="Helvetica Neue"/>
              <a:buChar char="»"/>
            </a:pPr>
            <a:r>
              <a:rPr lang="en-US"/>
              <a:t>Look for permissions in Kernel</a:t>
            </a:r>
            <a:endParaRPr/>
          </a:p>
          <a:p>
            <a:pPr indent="-228600" lvl="4" marL="1771650" rtl="0" algn="l">
              <a:spcBef>
                <a:spcPts val="630"/>
              </a:spcBef>
              <a:spcAft>
                <a:spcPts val="0"/>
              </a:spcAft>
              <a:buSzPts val="1350"/>
              <a:buFont typeface="Helvetica Neue"/>
              <a:buChar char="»"/>
            </a:pPr>
            <a:r>
              <a:rPr lang="en-US"/>
              <a:t>Kernel/ privileged instructions only</a:t>
            </a:r>
            <a:endParaRPr/>
          </a:p>
          <a:p>
            <a:pPr indent="-228600" lvl="4" marL="1771650" rtl="0" algn="l">
              <a:spcBef>
                <a:spcPts val="630"/>
              </a:spcBef>
              <a:spcAft>
                <a:spcPts val="0"/>
              </a:spcAft>
              <a:buSzPts val="1350"/>
              <a:buFont typeface="Helvetica Neue"/>
              <a:buChar char="»"/>
            </a:pPr>
            <a:r>
              <a:rPr lang="en-US"/>
              <a:t>APIs are used to make the system calls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1050925" y="147152"/>
            <a:ext cx="74485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a:t>
            </a:r>
            <a:endParaRPr/>
          </a:p>
        </p:txBody>
      </p:sp>
      <p:sp>
        <p:nvSpPr>
          <p:cNvPr id="90" name="Google Shape;90;p16"/>
          <p:cNvSpPr txBox="1"/>
          <p:nvPr>
            <p:ph idx="1" type="body"/>
          </p:nvPr>
        </p:nvSpPr>
        <p:spPr>
          <a:xfrm>
            <a:off x="846138" y="934361"/>
            <a:ext cx="7653337" cy="50022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provide an environment for execution of programs and services to programs and users</a:t>
            </a:r>
            <a:endParaRPr/>
          </a:p>
          <a:p>
            <a:pPr indent="-342900" lvl="0" marL="342900" rtl="0" algn="l">
              <a:spcBef>
                <a:spcPts val="630"/>
              </a:spcBef>
              <a:spcAft>
                <a:spcPts val="0"/>
              </a:spcAft>
              <a:buSzPts val="1980"/>
              <a:buChar char="▪"/>
            </a:pPr>
            <a:r>
              <a:rPr lang="en-US"/>
              <a:t>One set of operating-system services provides functions that are helpful to the </a:t>
            </a:r>
            <a:r>
              <a:rPr b="1" lang="en-US">
                <a:solidFill>
                  <a:srgbClr val="C00000"/>
                </a:solidFill>
              </a:rPr>
              <a:t>User:</a:t>
            </a:r>
            <a:endParaRPr/>
          </a:p>
          <a:p>
            <a:pPr indent="-285750" lvl="1" marL="742950" rtl="0" algn="l">
              <a:spcBef>
                <a:spcPts val="630"/>
              </a:spcBef>
              <a:spcAft>
                <a:spcPts val="0"/>
              </a:spcAft>
              <a:buSzPts val="1980"/>
              <a:buChar char="•"/>
            </a:pPr>
            <a:r>
              <a:rPr b="1" lang="en-US"/>
              <a:t>User interface </a:t>
            </a:r>
            <a:r>
              <a:rPr lang="en-US"/>
              <a:t>- Almost all operating systems have a user interface (</a:t>
            </a:r>
            <a:r>
              <a:rPr b="1" lang="en-US">
                <a:solidFill>
                  <a:srgbClr val="006699"/>
                </a:solidFill>
                <a:latin typeface="Arial"/>
                <a:ea typeface="Arial"/>
                <a:cs typeface="Arial"/>
                <a:sym typeface="Arial"/>
              </a:rPr>
              <a:t>UI</a:t>
            </a:r>
            <a:r>
              <a:rPr lang="en-US"/>
              <a:t>).</a:t>
            </a:r>
            <a:endParaRPr/>
          </a:p>
          <a:p>
            <a:pPr indent="-228600" lvl="2" marL="1085850" rtl="0" algn="l">
              <a:spcBef>
                <a:spcPts val="630"/>
              </a:spcBef>
              <a:spcAft>
                <a:spcPts val="0"/>
              </a:spcAft>
              <a:buSzPts val="1350"/>
              <a:buChar char="4"/>
            </a:pPr>
            <a:r>
              <a:rPr lang="en-US"/>
              <a:t>Varies between </a:t>
            </a:r>
            <a:r>
              <a:rPr b="1" lang="en-US">
                <a:solidFill>
                  <a:srgbClr val="006699"/>
                </a:solidFill>
                <a:latin typeface="Arial"/>
                <a:ea typeface="Arial"/>
                <a:cs typeface="Arial"/>
                <a:sym typeface="Arial"/>
              </a:rPr>
              <a:t>Command-Line</a:t>
            </a:r>
            <a:r>
              <a:rPr b="1" lang="en-US">
                <a:solidFill>
                  <a:srgbClr val="3366FF"/>
                </a:solidFill>
              </a:rPr>
              <a:t> </a:t>
            </a:r>
            <a:r>
              <a:rPr lang="en-US"/>
              <a:t>(</a:t>
            </a:r>
            <a:r>
              <a:rPr b="1" lang="en-US">
                <a:solidFill>
                  <a:srgbClr val="006699"/>
                </a:solidFill>
                <a:latin typeface="Arial"/>
                <a:ea typeface="Arial"/>
                <a:cs typeface="Arial"/>
                <a:sym typeface="Arial"/>
              </a:rPr>
              <a:t>CLI/CUI</a:t>
            </a:r>
            <a:r>
              <a:rPr lang="en-US"/>
              <a:t>)</a:t>
            </a:r>
            <a:r>
              <a:rPr lang="en-US">
                <a:solidFill>
                  <a:srgbClr val="000000"/>
                </a:solidFill>
              </a:rPr>
              <a:t>, </a:t>
            </a:r>
            <a:r>
              <a:rPr b="1" lang="en-US">
                <a:solidFill>
                  <a:srgbClr val="006699"/>
                </a:solidFill>
                <a:latin typeface="Arial"/>
                <a:ea typeface="Arial"/>
                <a:cs typeface="Arial"/>
                <a:sym typeface="Arial"/>
              </a:rPr>
              <a:t>Graphics</a:t>
            </a:r>
            <a:r>
              <a:rPr b="1" lang="en-US">
                <a:solidFill>
                  <a:srgbClr val="3366FF"/>
                </a:solidFill>
              </a:rPr>
              <a:t> </a:t>
            </a:r>
            <a:r>
              <a:rPr b="1" lang="en-US">
                <a:solidFill>
                  <a:srgbClr val="006699"/>
                </a:solidFill>
                <a:latin typeface="Arial"/>
                <a:ea typeface="Arial"/>
                <a:cs typeface="Arial"/>
                <a:sym typeface="Arial"/>
              </a:rPr>
              <a:t>User</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GUI</a:t>
            </a:r>
            <a:r>
              <a:rPr lang="en-US"/>
              <a:t>)</a:t>
            </a:r>
            <a:r>
              <a:rPr lang="en-US">
                <a:solidFill>
                  <a:srgbClr val="000000"/>
                </a:solidFill>
              </a:rPr>
              <a:t>,</a:t>
            </a:r>
            <a:r>
              <a:rPr b="1" lang="en-US">
                <a:solidFill>
                  <a:srgbClr val="3366FF"/>
                </a:solidFill>
              </a:rPr>
              <a:t>  </a:t>
            </a:r>
            <a:r>
              <a:rPr b="1" lang="en-US">
                <a:solidFill>
                  <a:srgbClr val="006699"/>
                </a:solidFill>
                <a:latin typeface="Arial"/>
                <a:ea typeface="Arial"/>
                <a:cs typeface="Arial"/>
                <a:sym typeface="Arial"/>
              </a:rPr>
              <a:t>touch-screen</a:t>
            </a:r>
            <a:r>
              <a:rPr b="1" lang="en-US">
                <a:solidFill>
                  <a:srgbClr val="3366FF"/>
                </a:solidFill>
              </a:rPr>
              <a:t>,  </a:t>
            </a:r>
            <a:r>
              <a:rPr b="1" lang="en-US">
                <a:solidFill>
                  <a:srgbClr val="006699"/>
                </a:solidFill>
                <a:latin typeface="Arial"/>
                <a:ea typeface="Arial"/>
                <a:cs typeface="Arial"/>
                <a:sym typeface="Arial"/>
              </a:rPr>
              <a:t>Batch</a:t>
            </a:r>
            <a:endParaRPr/>
          </a:p>
          <a:p>
            <a:pPr indent="-285750" lvl="1" marL="742950" rtl="0" algn="l">
              <a:spcBef>
                <a:spcPts val="630"/>
              </a:spcBef>
              <a:spcAft>
                <a:spcPts val="0"/>
              </a:spcAft>
              <a:buSzPts val="1980"/>
              <a:buChar char="•"/>
            </a:pPr>
            <a:r>
              <a:rPr b="1" lang="en-US"/>
              <a:t>Program execution </a:t>
            </a:r>
            <a:r>
              <a:rPr lang="en-US"/>
              <a:t>- The system must be able to load a program into memory and to run that program, end execution, either normally or abnormally (indicating error). To run user processes provide </a:t>
            </a:r>
            <a:r>
              <a:rPr b="1" lang="en-US">
                <a:solidFill>
                  <a:srgbClr val="006699"/>
                </a:solidFill>
                <a:latin typeface="Arial"/>
                <a:ea typeface="Arial"/>
                <a:cs typeface="Arial"/>
                <a:sym typeface="Arial"/>
              </a:rPr>
              <a:t>APIs</a:t>
            </a:r>
            <a:endParaRPr/>
          </a:p>
          <a:p>
            <a:pPr indent="-285750" lvl="1" marL="742950" rtl="0" algn="l">
              <a:spcBef>
                <a:spcPts val="630"/>
              </a:spcBef>
              <a:spcAft>
                <a:spcPts val="0"/>
              </a:spcAft>
              <a:buSzPts val="1980"/>
              <a:buChar char="•"/>
            </a:pPr>
            <a:r>
              <a:rPr b="1" lang="en-US"/>
              <a:t>I/O operations </a:t>
            </a:r>
            <a:r>
              <a:rPr lang="en-US"/>
              <a:t>-  A running program may require I/O, which may involve a file or an I/O device</a:t>
            </a:r>
            <a:endParaRPr/>
          </a:p>
          <a:p>
            <a:pPr indent="-285750" lvl="1" marL="742950" rtl="0" algn="l">
              <a:spcBef>
                <a:spcPts val="630"/>
              </a:spcBef>
              <a:spcAft>
                <a:spcPts val="0"/>
              </a:spcAft>
              <a:buSzPts val="1980"/>
              <a:buChar char="•"/>
            </a:pPr>
            <a:r>
              <a:rPr b="1" lang="en-US"/>
              <a:t>File-system manipulation </a:t>
            </a:r>
            <a:r>
              <a:rPr lang="en-US"/>
              <a:t>-  The file system is of particular interest. Programs need to read and write files and directories, create and delete them, search them, list file Information, permission management.</a:t>
            </a:r>
            <a:endParaRPr b="1"/>
          </a:p>
          <a:p>
            <a:pPr indent="-160019" lvl="1" marL="742950" rtl="0" algn="l">
              <a:spcBef>
                <a:spcPts val="630"/>
              </a:spcBef>
              <a:spcAft>
                <a:spcPts val="0"/>
              </a:spcAft>
              <a:buSzPts val="198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Chapter 8: Memory Management Strategies - ppt download" id="354" name="Google Shape;354;p52"/>
          <p:cNvPicPr preferRelativeResize="0"/>
          <p:nvPr/>
        </p:nvPicPr>
        <p:blipFill rotWithShape="1">
          <a:blip r:embed="rId3">
            <a:alphaModFix/>
          </a:blip>
          <a:srcRect b="28502" l="19711" r="14663" t="25187"/>
          <a:stretch/>
        </p:blipFill>
        <p:spPr>
          <a:xfrm>
            <a:off x="2244725" y="3906982"/>
            <a:ext cx="4851399" cy="2567709"/>
          </a:xfrm>
          <a:prstGeom prst="rect">
            <a:avLst/>
          </a:prstGeom>
          <a:noFill/>
          <a:ln>
            <a:noFill/>
          </a:ln>
        </p:spPr>
      </p:pic>
      <p:sp>
        <p:nvSpPr>
          <p:cNvPr id="355" name="Google Shape;355;p52"/>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Memory Protection</a:t>
            </a:r>
            <a:endParaRPr/>
          </a:p>
        </p:txBody>
      </p:sp>
      <p:sp>
        <p:nvSpPr>
          <p:cNvPr id="356" name="Google Shape;356;p52"/>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t>Process Address Space: </a:t>
            </a:r>
            <a:endParaRPr/>
          </a:p>
          <a:p>
            <a:pPr indent="-228600" lvl="4" marL="1771650" rtl="0" algn="l">
              <a:spcBef>
                <a:spcPts val="630"/>
              </a:spcBef>
              <a:spcAft>
                <a:spcPts val="0"/>
              </a:spcAft>
              <a:buSzPts val="1350"/>
              <a:buFont typeface="Helvetica Neue"/>
              <a:buChar char="»"/>
            </a:pPr>
            <a:r>
              <a:rPr lang="en-US"/>
              <a:t>Main memory association with a process</a:t>
            </a:r>
            <a:endParaRPr/>
          </a:p>
          <a:p>
            <a:pPr indent="-228600" lvl="4" marL="1771650" rtl="0" algn="l">
              <a:spcBef>
                <a:spcPts val="630"/>
              </a:spcBef>
              <a:spcAft>
                <a:spcPts val="0"/>
              </a:spcAft>
              <a:buSzPts val="1350"/>
              <a:buFont typeface="Helvetica Neue"/>
              <a:buChar char="»"/>
            </a:pPr>
            <a:r>
              <a:rPr lang="en-US"/>
              <a:t>Size of the process execution (segmentation error)</a:t>
            </a:r>
            <a:endParaRPr/>
          </a:p>
          <a:p>
            <a:pPr indent="-142875" lvl="4" marL="1771650" rtl="0" algn="l">
              <a:spcBef>
                <a:spcPts val="630"/>
              </a:spcBef>
              <a:spcAft>
                <a:spcPts val="0"/>
              </a:spcAft>
              <a:buSzPts val="1350"/>
              <a:buFont typeface="Helvetica Neue"/>
              <a:buNone/>
            </a:pPr>
            <a:r>
              <a:t/>
            </a:r>
            <a:endParaRPr b="1"/>
          </a:p>
          <a:p>
            <a:pPr indent="-342900" lvl="0" marL="342900" rtl="0" algn="l">
              <a:spcBef>
                <a:spcPts val="630"/>
              </a:spcBef>
              <a:spcAft>
                <a:spcPts val="0"/>
              </a:spcAft>
              <a:buSzPts val="1980"/>
              <a:buChar char="▪"/>
            </a:pPr>
            <a:r>
              <a:rPr b="1" lang="en-US"/>
              <a:t>Main memory Address Space: </a:t>
            </a:r>
            <a:endParaRPr/>
          </a:p>
          <a:p>
            <a:pPr indent="-228600" lvl="4" marL="1771650" rtl="0" algn="l">
              <a:spcBef>
                <a:spcPts val="560"/>
              </a:spcBef>
              <a:spcAft>
                <a:spcPts val="0"/>
              </a:spcAft>
              <a:buSzPts val="1200"/>
              <a:buFont typeface="Helvetica Neue"/>
              <a:buChar char="»"/>
            </a:pPr>
            <a:r>
              <a:rPr b="1" lang="en-US" sz="1600"/>
              <a:t>Base Register: </a:t>
            </a:r>
            <a:r>
              <a:rPr lang="en-US" sz="1600"/>
              <a:t>Initial memory space, smallest legal address</a:t>
            </a:r>
            <a:endParaRPr/>
          </a:p>
          <a:p>
            <a:pPr indent="-228600" lvl="4" marL="1771650" rtl="0" algn="l">
              <a:spcBef>
                <a:spcPts val="560"/>
              </a:spcBef>
              <a:spcAft>
                <a:spcPts val="0"/>
              </a:spcAft>
              <a:buSzPts val="1200"/>
              <a:buFont typeface="Helvetica Neue"/>
              <a:buChar char="»"/>
            </a:pPr>
            <a:r>
              <a:rPr b="1" lang="en-US" sz="1600"/>
              <a:t>Limit Register: </a:t>
            </a:r>
            <a:r>
              <a:rPr lang="en-US" sz="1600"/>
              <a:t>size of the process range in memory space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nvSpPr>
        <p:spPr>
          <a:xfrm>
            <a:off x="609600" y="290276"/>
            <a:ext cx="8077200" cy="57626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3200">
                <a:solidFill>
                  <a:srgbClr val="006699"/>
                </a:solidFill>
                <a:latin typeface="Arial"/>
                <a:ea typeface="Arial"/>
                <a:cs typeface="Arial"/>
                <a:sym typeface="Arial"/>
              </a:rPr>
              <a:t>Memory Protection</a:t>
            </a:r>
            <a:endParaRPr b="1" sz="3200">
              <a:solidFill>
                <a:srgbClr val="006699"/>
              </a:solidFill>
              <a:latin typeface="Arial"/>
              <a:ea typeface="Arial"/>
              <a:cs typeface="Arial"/>
              <a:sym typeface="Arial"/>
            </a:endParaRPr>
          </a:p>
        </p:txBody>
      </p:sp>
      <p:pic>
        <p:nvPicPr>
          <p:cNvPr id="362" name="Google Shape;362;p53"/>
          <p:cNvPicPr preferRelativeResize="0"/>
          <p:nvPr/>
        </p:nvPicPr>
        <p:blipFill rotWithShape="1">
          <a:blip r:embed="rId3">
            <a:alphaModFix/>
          </a:blip>
          <a:srcRect b="0" l="22406" r="0" t="0"/>
          <a:stretch/>
        </p:blipFill>
        <p:spPr>
          <a:xfrm>
            <a:off x="2645925" y="1409330"/>
            <a:ext cx="2183995" cy="4332287"/>
          </a:xfrm>
          <a:prstGeom prst="rect">
            <a:avLst/>
          </a:prstGeom>
          <a:noFill/>
          <a:ln>
            <a:noFill/>
          </a:ln>
        </p:spPr>
      </p:pic>
      <p:sp>
        <p:nvSpPr>
          <p:cNvPr id="363" name="Google Shape;363;p53"/>
          <p:cNvSpPr txBox="1"/>
          <p:nvPr/>
        </p:nvSpPr>
        <p:spPr>
          <a:xfrm>
            <a:off x="1407270" y="1517516"/>
            <a:ext cx="1238655" cy="418576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Verdana"/>
                <a:ea typeface="Verdana"/>
                <a:cs typeface="Verdana"/>
                <a:sym typeface="Verdana"/>
              </a:rPr>
              <a:t>0</a:t>
            </a:r>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rPr lang="en-US" sz="1400">
                <a:solidFill>
                  <a:schemeClr val="dk1"/>
                </a:solidFill>
                <a:latin typeface="Verdana"/>
                <a:ea typeface="Verdana"/>
                <a:cs typeface="Verdana"/>
                <a:sym typeface="Verdana"/>
              </a:rPr>
              <a:t>256000</a:t>
            </a:r>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rPr lang="en-US" sz="1400">
                <a:solidFill>
                  <a:schemeClr val="dk1"/>
                </a:solidFill>
                <a:latin typeface="Verdana"/>
                <a:ea typeface="Verdana"/>
                <a:cs typeface="Verdana"/>
                <a:sym typeface="Verdana"/>
              </a:rPr>
              <a:t>300040</a:t>
            </a:r>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rPr lang="en-US" sz="1400">
                <a:solidFill>
                  <a:schemeClr val="dk1"/>
                </a:solidFill>
                <a:latin typeface="Verdana"/>
                <a:ea typeface="Verdana"/>
                <a:cs typeface="Verdana"/>
                <a:sym typeface="Verdana"/>
              </a:rPr>
              <a:t>420940</a:t>
            </a:r>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rPr lang="en-US" sz="1400">
                <a:solidFill>
                  <a:schemeClr val="dk1"/>
                </a:solidFill>
                <a:latin typeface="Verdana"/>
                <a:ea typeface="Verdana"/>
                <a:cs typeface="Verdana"/>
                <a:sym typeface="Verdana"/>
              </a:rPr>
              <a:t>880000</a:t>
            </a:r>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t/>
            </a:r>
            <a:endParaRPr sz="1400">
              <a:solidFill>
                <a:schemeClr val="dk1"/>
              </a:solidFill>
              <a:latin typeface="Verdana"/>
              <a:ea typeface="Verdana"/>
              <a:cs typeface="Verdana"/>
              <a:sym typeface="Verdana"/>
            </a:endParaRPr>
          </a:p>
          <a:p>
            <a:pPr indent="0" lvl="0" marL="0" marR="0" rtl="0" algn="r">
              <a:spcBef>
                <a:spcPts val="0"/>
              </a:spcBef>
              <a:spcAft>
                <a:spcPts val="0"/>
              </a:spcAft>
              <a:buNone/>
            </a:pPr>
            <a:r>
              <a:rPr lang="en-US" sz="1400">
                <a:solidFill>
                  <a:schemeClr val="dk1"/>
                </a:solidFill>
                <a:latin typeface="Verdana"/>
                <a:ea typeface="Verdana"/>
                <a:cs typeface="Verdana"/>
                <a:sym typeface="Verdana"/>
              </a:rPr>
              <a:t>1024000</a:t>
            </a:r>
            <a:endParaRPr sz="1400">
              <a:solidFill>
                <a:schemeClr val="dk1"/>
              </a:solidFill>
              <a:latin typeface="Verdana"/>
              <a:ea typeface="Verdana"/>
              <a:cs typeface="Verdana"/>
              <a:sym typeface="Verdana"/>
            </a:endParaRPr>
          </a:p>
        </p:txBody>
      </p:sp>
      <p:sp>
        <p:nvSpPr>
          <p:cNvPr id="364" name="Google Shape;364;p53"/>
          <p:cNvSpPr/>
          <p:nvPr/>
        </p:nvSpPr>
        <p:spPr>
          <a:xfrm>
            <a:off x="5933872" y="2743200"/>
            <a:ext cx="1167319" cy="437745"/>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300040</a:t>
            </a:r>
            <a:endParaRPr b="0" i="0" sz="1800" u="none" cap="none" strike="noStrike">
              <a:solidFill>
                <a:schemeClr val="dk1"/>
              </a:solidFill>
              <a:latin typeface="Verdana"/>
              <a:ea typeface="Verdana"/>
              <a:cs typeface="Verdana"/>
              <a:sym typeface="Verdana"/>
            </a:endParaRPr>
          </a:p>
        </p:txBody>
      </p:sp>
      <p:sp>
        <p:nvSpPr>
          <p:cNvPr id="365" name="Google Shape;365;p53"/>
          <p:cNvSpPr/>
          <p:nvPr/>
        </p:nvSpPr>
        <p:spPr>
          <a:xfrm>
            <a:off x="5933871" y="3975370"/>
            <a:ext cx="1167319" cy="437745"/>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lang="en-US" sz="1800">
                <a:solidFill>
                  <a:schemeClr val="dk1"/>
                </a:solidFill>
                <a:latin typeface="Verdana"/>
                <a:ea typeface="Verdana"/>
                <a:cs typeface="Verdana"/>
                <a:sym typeface="Verdana"/>
              </a:rPr>
              <a:t>120900</a:t>
            </a:r>
            <a:endParaRPr b="0" i="0" sz="1800" u="none" cap="none" strike="noStrike">
              <a:solidFill>
                <a:schemeClr val="dk1"/>
              </a:solidFill>
              <a:latin typeface="Verdana"/>
              <a:ea typeface="Verdana"/>
              <a:cs typeface="Verdana"/>
              <a:sym typeface="Verdana"/>
            </a:endParaRPr>
          </a:p>
        </p:txBody>
      </p:sp>
      <p:sp>
        <p:nvSpPr>
          <p:cNvPr id="366" name="Google Shape;366;p53"/>
          <p:cNvSpPr txBox="1"/>
          <p:nvPr/>
        </p:nvSpPr>
        <p:spPr>
          <a:xfrm>
            <a:off x="5787957" y="3241064"/>
            <a:ext cx="18579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Base Register</a:t>
            </a:r>
            <a:endParaRPr sz="1800">
              <a:solidFill>
                <a:schemeClr val="dk1"/>
              </a:solidFill>
              <a:latin typeface="Verdana"/>
              <a:ea typeface="Verdana"/>
              <a:cs typeface="Verdana"/>
              <a:sym typeface="Verdana"/>
            </a:endParaRPr>
          </a:p>
        </p:txBody>
      </p:sp>
      <p:sp>
        <p:nvSpPr>
          <p:cNvPr id="367" name="Google Shape;367;p53"/>
          <p:cNvSpPr txBox="1"/>
          <p:nvPr/>
        </p:nvSpPr>
        <p:spPr>
          <a:xfrm>
            <a:off x="5787957" y="4502417"/>
            <a:ext cx="18579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Limit Register</a:t>
            </a:r>
            <a:endParaRPr sz="1800">
              <a:solidFill>
                <a:schemeClr val="dk1"/>
              </a:solidFill>
              <a:latin typeface="Verdana"/>
              <a:ea typeface="Verdana"/>
              <a:cs typeface="Verdana"/>
              <a:sym typeface="Verdana"/>
            </a:endParaRPr>
          </a:p>
        </p:txBody>
      </p:sp>
      <p:cxnSp>
        <p:nvCxnSpPr>
          <p:cNvPr id="368" name="Google Shape;368;p53"/>
          <p:cNvCxnSpPr/>
          <p:nvPr/>
        </p:nvCxnSpPr>
        <p:spPr>
          <a:xfrm rot="10800000">
            <a:off x="4829920" y="3178766"/>
            <a:ext cx="1103951" cy="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369" name="Google Shape;369;p53"/>
          <p:cNvCxnSpPr/>
          <p:nvPr/>
        </p:nvCxnSpPr>
        <p:spPr>
          <a:xfrm rot="10800000">
            <a:off x="4829920" y="4124528"/>
            <a:ext cx="1103951" cy="288587"/>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370" name="Google Shape;370;p53"/>
          <p:cNvSpPr txBox="1"/>
          <p:nvPr/>
        </p:nvSpPr>
        <p:spPr>
          <a:xfrm>
            <a:off x="5885234" y="1731523"/>
            <a:ext cx="12159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Job 2</a:t>
            </a:r>
            <a:endParaRPr b="1" sz="1800">
              <a:solidFill>
                <a:schemeClr val="dk1"/>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CPU Protection</a:t>
            </a:r>
            <a:endParaRPr/>
          </a:p>
        </p:txBody>
      </p:sp>
      <p:sp>
        <p:nvSpPr>
          <p:cNvPr id="376" name="Google Shape;376;p54"/>
          <p:cNvSpPr txBox="1"/>
          <p:nvPr/>
        </p:nvSpPr>
        <p:spPr>
          <a:xfrm>
            <a:off x="958850" y="1385888"/>
            <a:ext cx="7727950" cy="45307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980"/>
              <a:buFont typeface="Noto Sans Symbols"/>
              <a:buChar char="▪"/>
            </a:pPr>
            <a:r>
              <a:rPr b="1" lang="en-US" sz="1800">
                <a:solidFill>
                  <a:schemeClr val="dk1"/>
                </a:solidFill>
                <a:latin typeface="Helvetica Neue"/>
                <a:ea typeface="Helvetica Neue"/>
                <a:cs typeface="Helvetica Neue"/>
                <a:sym typeface="Helvetica Neue"/>
              </a:rPr>
              <a:t>CPU Scheduling: </a:t>
            </a:r>
            <a:endParaRPr/>
          </a:p>
          <a:p>
            <a:pPr indent="-228600" lvl="4" marL="1771650" marR="0" rtl="0" algn="l">
              <a:spcBef>
                <a:spcPts val="630"/>
              </a:spcBef>
              <a:spcAft>
                <a:spcPts val="0"/>
              </a:spcAft>
              <a:buClr>
                <a:srgbClr val="FF0066"/>
              </a:buClr>
              <a:buSzPts val="1350"/>
              <a:buFont typeface="Helvetica Neue"/>
              <a:buChar char="»"/>
            </a:pPr>
            <a:r>
              <a:rPr b="0" i="0" lang="en-US" sz="1800" u="none" cap="none" strike="noStrike">
                <a:solidFill>
                  <a:schemeClr val="dk1"/>
                </a:solidFill>
                <a:latin typeface="Helvetica Neue"/>
                <a:ea typeface="Helvetica Neue"/>
                <a:cs typeface="Helvetica Neue"/>
                <a:sym typeface="Helvetica Neue"/>
              </a:rPr>
              <a:t>A process holds the CPU for long time</a:t>
            </a:r>
            <a:endParaRPr/>
          </a:p>
          <a:p>
            <a:pPr indent="-228600" lvl="4" marL="1771650" marR="0" rtl="0" algn="l">
              <a:spcBef>
                <a:spcPts val="630"/>
              </a:spcBef>
              <a:spcAft>
                <a:spcPts val="0"/>
              </a:spcAft>
              <a:buClr>
                <a:srgbClr val="FF0066"/>
              </a:buClr>
              <a:buSzPts val="1350"/>
              <a:buFont typeface="Helvetica Neue"/>
              <a:buChar char="»"/>
            </a:pPr>
            <a:r>
              <a:rPr b="0" i="0" lang="en-US" sz="1800" u="none" cap="none" strike="noStrike">
                <a:solidFill>
                  <a:schemeClr val="dk1"/>
                </a:solidFill>
                <a:latin typeface="Helvetica Neue"/>
                <a:ea typeface="Helvetica Neue"/>
                <a:cs typeface="Helvetica Neue"/>
                <a:sym typeface="Helvetica Neue"/>
              </a:rPr>
              <a:t>Process management</a:t>
            </a:r>
            <a:endParaRPr/>
          </a:p>
          <a:p>
            <a:pPr indent="-142875" lvl="4" marL="1771650" marR="0" rtl="0" algn="l">
              <a:spcBef>
                <a:spcPts val="630"/>
              </a:spcBef>
              <a:spcAft>
                <a:spcPts val="0"/>
              </a:spcAft>
              <a:buClr>
                <a:srgbClr val="FF0066"/>
              </a:buClr>
              <a:buSzPts val="1350"/>
              <a:buFont typeface="Helvetica Neue"/>
              <a:buNone/>
            </a:pPr>
            <a:r>
              <a:t/>
            </a:r>
            <a:endParaRPr b="1" i="0" sz="1800" u="none" cap="none" strike="noStrike">
              <a:solidFill>
                <a:schemeClr val="dk1"/>
              </a:solidFill>
              <a:latin typeface="Helvetica Neue"/>
              <a:ea typeface="Helvetica Neue"/>
              <a:cs typeface="Helvetica Neue"/>
              <a:sym typeface="Helvetica Neue"/>
            </a:endParaRPr>
          </a:p>
          <a:p>
            <a:pPr indent="-342900" lvl="0" marL="342900" marR="0" rtl="0" algn="l">
              <a:spcBef>
                <a:spcPts val="630"/>
              </a:spcBef>
              <a:spcAft>
                <a:spcPts val="0"/>
              </a:spcAft>
              <a:buClr>
                <a:srgbClr val="993300"/>
              </a:buClr>
              <a:buSzPts val="1980"/>
              <a:buFont typeface="Noto Sans Symbols"/>
              <a:buChar char="▪"/>
            </a:pPr>
            <a:r>
              <a:rPr b="1" lang="en-US" sz="1800">
                <a:solidFill>
                  <a:schemeClr val="dk1"/>
                </a:solidFill>
                <a:latin typeface="Helvetica Neue"/>
                <a:ea typeface="Helvetica Neue"/>
                <a:cs typeface="Helvetica Neue"/>
                <a:sym typeface="Helvetica Neue"/>
              </a:rPr>
              <a:t>Timers and clocks: </a:t>
            </a:r>
            <a:endParaRPr sz="1800">
              <a:solidFill>
                <a:schemeClr val="dk1"/>
              </a:solidFill>
              <a:latin typeface="Helvetica Neue"/>
              <a:ea typeface="Helvetica Neue"/>
              <a:cs typeface="Helvetica Neue"/>
              <a:sym typeface="Helvetica Neue"/>
            </a:endParaRPr>
          </a:p>
          <a:p>
            <a:pPr indent="-228600" lvl="4" marL="1771650" marR="0" rtl="0" algn="l">
              <a:spcBef>
                <a:spcPts val="630"/>
              </a:spcBef>
              <a:spcAft>
                <a:spcPts val="0"/>
              </a:spcAft>
              <a:buClr>
                <a:srgbClr val="FF0066"/>
              </a:buClr>
              <a:buSzPts val="1350"/>
              <a:buFont typeface="Helvetica Neue"/>
              <a:buChar char="»"/>
            </a:pPr>
            <a:r>
              <a:rPr b="1" i="0" lang="en-US" sz="1800" u="none" cap="none" strike="noStrike">
                <a:solidFill>
                  <a:schemeClr val="dk1"/>
                </a:solidFill>
                <a:latin typeface="Helvetica Neue"/>
                <a:ea typeface="Helvetica Neue"/>
                <a:cs typeface="Helvetica Neue"/>
                <a:sym typeface="Helvetica Neue"/>
              </a:rPr>
              <a:t>Predefined timer: </a:t>
            </a:r>
            <a:r>
              <a:rPr b="0" i="0" lang="en-US" sz="1800" u="none" cap="none" strike="noStrike">
                <a:solidFill>
                  <a:schemeClr val="dk1"/>
                </a:solidFill>
                <a:latin typeface="Helvetica Neue"/>
                <a:ea typeface="Helvetica Neue"/>
                <a:cs typeface="Helvetica Neue"/>
                <a:sym typeface="Helvetica Neue"/>
              </a:rPr>
              <a:t>Predefined timer monitored by fixed interval clock (FIC)</a:t>
            </a:r>
            <a:endParaRPr/>
          </a:p>
          <a:p>
            <a:pPr indent="-228600" lvl="4" marL="1771650" marR="0" rtl="0" algn="l">
              <a:spcBef>
                <a:spcPts val="630"/>
              </a:spcBef>
              <a:spcAft>
                <a:spcPts val="0"/>
              </a:spcAft>
              <a:buClr>
                <a:srgbClr val="FF0066"/>
              </a:buClr>
              <a:buSzPts val="1350"/>
              <a:buFont typeface="Helvetica Neue"/>
              <a:buChar char="»"/>
            </a:pPr>
            <a:r>
              <a:rPr b="1" i="0" lang="en-US" sz="1800" u="none" cap="none" strike="noStrike">
                <a:solidFill>
                  <a:schemeClr val="dk1"/>
                </a:solidFill>
                <a:latin typeface="Helvetica Neue"/>
                <a:ea typeface="Helvetica Neue"/>
                <a:cs typeface="Helvetica Neue"/>
                <a:sym typeface="Helvetica Neue"/>
              </a:rPr>
              <a:t>Fixed Interval Clock: </a:t>
            </a:r>
            <a:r>
              <a:rPr b="0" i="0" lang="en-US" sz="1800" u="none" cap="none" strike="noStrike">
                <a:solidFill>
                  <a:schemeClr val="dk1"/>
                </a:solidFill>
                <a:latin typeface="Helvetica Neue"/>
                <a:ea typeface="Helvetica Neue"/>
                <a:cs typeface="Helvetica Neue"/>
                <a:sym typeface="Helvetica Neue"/>
              </a:rPr>
              <a:t>Interrupts the CPU to decrement the timer after fixed time interval. Once the timer reaches 0 an interrupt is generated to execute ISR.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1079500" y="155141"/>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Design and Implementation</a:t>
            </a:r>
            <a:endParaRPr/>
          </a:p>
        </p:txBody>
      </p:sp>
      <p:sp>
        <p:nvSpPr>
          <p:cNvPr id="383" name="Google Shape;383;p55"/>
          <p:cNvSpPr txBox="1"/>
          <p:nvPr>
            <p:ph idx="1" type="body"/>
          </p:nvPr>
        </p:nvSpPr>
        <p:spPr>
          <a:xfrm>
            <a:off x="838200" y="1220788"/>
            <a:ext cx="7375525" cy="5006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Design and Implementation of OS is not “solvable”, but some approaches have proven successful</a:t>
            </a:r>
            <a:endParaRPr sz="800"/>
          </a:p>
          <a:p>
            <a:pPr indent="-342900" lvl="0" marL="342900" rtl="0" algn="l">
              <a:spcBef>
                <a:spcPts val="630"/>
              </a:spcBef>
              <a:spcAft>
                <a:spcPts val="0"/>
              </a:spcAft>
              <a:buSzPts val="1980"/>
              <a:buChar char="▪"/>
            </a:pPr>
            <a:r>
              <a:rPr lang="en-US"/>
              <a:t>Internal structure of different Operating Systems  can vary widely</a:t>
            </a:r>
            <a:endParaRPr sz="800"/>
          </a:p>
          <a:p>
            <a:pPr indent="-342900" lvl="0" marL="342900" rtl="0" algn="l">
              <a:spcBef>
                <a:spcPts val="630"/>
              </a:spcBef>
              <a:spcAft>
                <a:spcPts val="0"/>
              </a:spcAft>
              <a:buSzPts val="1980"/>
              <a:buChar char="▪"/>
            </a:pPr>
            <a:r>
              <a:rPr lang="en-US"/>
              <a:t>Start the design by defining goals and specifications </a:t>
            </a:r>
            <a:endParaRPr sz="800"/>
          </a:p>
          <a:p>
            <a:pPr indent="-342900" lvl="0" marL="342900" rtl="0" algn="l">
              <a:spcBef>
                <a:spcPts val="630"/>
              </a:spcBef>
              <a:spcAft>
                <a:spcPts val="0"/>
              </a:spcAft>
              <a:buSzPts val="1980"/>
              <a:buChar char="▪"/>
            </a:pPr>
            <a:r>
              <a:rPr lang="en-US"/>
              <a:t>Affected by choice of hardware, type of system</a:t>
            </a:r>
            <a:endParaRPr sz="800"/>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User</a:t>
            </a:r>
            <a:r>
              <a:rPr b="1" lang="en-US">
                <a:solidFill>
                  <a:srgbClr val="3366FF"/>
                </a:solidFill>
              </a:rPr>
              <a:t> </a:t>
            </a:r>
            <a:r>
              <a:rPr lang="en-US"/>
              <a:t>goals and </a:t>
            </a:r>
            <a:r>
              <a:rPr b="1" lang="en-US">
                <a:solidFill>
                  <a:srgbClr val="006699"/>
                </a:solidFill>
                <a:latin typeface="Arial"/>
                <a:ea typeface="Arial"/>
                <a:cs typeface="Arial"/>
                <a:sym typeface="Arial"/>
              </a:rPr>
              <a:t>System</a:t>
            </a:r>
            <a:r>
              <a:rPr b="1" lang="en-US">
                <a:solidFill>
                  <a:srgbClr val="3366FF"/>
                </a:solidFill>
              </a:rPr>
              <a:t> </a:t>
            </a:r>
            <a:r>
              <a:rPr lang="en-US"/>
              <a:t>goals</a:t>
            </a:r>
            <a:endParaRPr/>
          </a:p>
          <a:p>
            <a:pPr indent="-285750" lvl="1" marL="742950" rtl="0" algn="l">
              <a:spcBef>
                <a:spcPts val="630"/>
              </a:spcBef>
              <a:spcAft>
                <a:spcPts val="0"/>
              </a:spcAft>
              <a:buSzPts val="1980"/>
              <a:buChar char="•"/>
            </a:pPr>
            <a:r>
              <a:rPr lang="en-US"/>
              <a:t>User goals – operating system should be convenient to use, easy to learn, reliable, safe, and fast</a:t>
            </a:r>
            <a:endParaRPr/>
          </a:p>
          <a:p>
            <a:pPr indent="-285750" lvl="1" marL="742950" rtl="0" algn="l">
              <a:spcBef>
                <a:spcPts val="630"/>
              </a:spcBef>
              <a:spcAft>
                <a:spcPts val="0"/>
              </a:spcAft>
              <a:buSzPts val="1980"/>
              <a:buChar char="•"/>
            </a:pPr>
            <a:r>
              <a:rPr lang="en-US"/>
              <a:t>System goals – operating system should be easy to design, implement, and maintain, as well as flexible, reliable, error-free, and efficient</a:t>
            </a:r>
            <a:endParaRPr/>
          </a:p>
          <a:p>
            <a:pPr indent="-342900" lvl="0" marL="342900" rtl="0" algn="l">
              <a:spcBef>
                <a:spcPts val="630"/>
              </a:spcBef>
              <a:spcAft>
                <a:spcPts val="0"/>
              </a:spcAft>
              <a:buSzPts val="1980"/>
              <a:buChar char="▪"/>
            </a:pPr>
            <a:r>
              <a:rPr lang="en-US"/>
              <a:t>Specifying and designing an OS is highly creative task of </a:t>
            </a:r>
            <a:r>
              <a:rPr b="1" lang="en-US">
                <a:solidFill>
                  <a:srgbClr val="006699"/>
                </a:solidFill>
                <a:latin typeface="Arial"/>
                <a:ea typeface="Arial"/>
                <a:cs typeface="Arial"/>
                <a:sym typeface="Arial"/>
              </a:rPr>
              <a:t>software</a:t>
            </a:r>
            <a:r>
              <a:rPr b="1" lang="en-US">
                <a:solidFill>
                  <a:srgbClr val="3366FF"/>
                </a:solidFill>
              </a:rPr>
              <a:t> </a:t>
            </a:r>
            <a:r>
              <a:rPr b="1" lang="en-US">
                <a:solidFill>
                  <a:srgbClr val="006699"/>
                </a:solidFill>
                <a:latin typeface="Arial"/>
                <a:ea typeface="Arial"/>
                <a:cs typeface="Arial"/>
                <a:sym typeface="Arial"/>
              </a:rPr>
              <a:t>engineering</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ph type="title"/>
          </p:nvPr>
        </p:nvSpPr>
        <p:spPr>
          <a:xfrm>
            <a:off x="1051377" y="139214"/>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Policy and Mechanism</a:t>
            </a:r>
            <a:endParaRPr/>
          </a:p>
        </p:txBody>
      </p:sp>
      <p:sp>
        <p:nvSpPr>
          <p:cNvPr id="390" name="Google Shape;390;p56"/>
          <p:cNvSpPr txBox="1"/>
          <p:nvPr>
            <p:ph idx="1" type="body"/>
          </p:nvPr>
        </p:nvSpPr>
        <p:spPr>
          <a:xfrm>
            <a:off x="839788" y="1141992"/>
            <a:ext cx="6455315" cy="426402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Policy</a:t>
            </a:r>
            <a:r>
              <a:rPr b="1" lang="en-US"/>
              <a:t>:   What </a:t>
            </a:r>
            <a:r>
              <a:rPr lang="en-US"/>
              <a:t>needs to be done?</a:t>
            </a:r>
            <a:r>
              <a:rPr b="1" lang="en-US"/>
              <a:t> </a:t>
            </a:r>
            <a:endParaRPr/>
          </a:p>
          <a:p>
            <a:pPr indent="-285750" lvl="1" marL="742950" rtl="0" algn="l">
              <a:spcBef>
                <a:spcPts val="630"/>
              </a:spcBef>
              <a:spcAft>
                <a:spcPts val="0"/>
              </a:spcAft>
              <a:buSzPts val="1980"/>
              <a:buChar char="•"/>
            </a:pPr>
            <a:r>
              <a:rPr lang="en-US"/>
              <a:t>Example: Interrupt after every 100 seconds</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Mechanism</a:t>
            </a:r>
            <a:r>
              <a:rPr b="1" lang="en-US"/>
              <a:t>:  How</a:t>
            </a:r>
            <a:r>
              <a:rPr lang="en-US"/>
              <a:t> to do something?</a:t>
            </a:r>
            <a:endParaRPr/>
          </a:p>
          <a:p>
            <a:pPr indent="-285750" lvl="1" marL="742950" rtl="0" algn="l">
              <a:spcBef>
                <a:spcPts val="630"/>
              </a:spcBef>
              <a:spcAft>
                <a:spcPts val="0"/>
              </a:spcAft>
              <a:buSzPts val="1980"/>
              <a:buChar char="•"/>
            </a:pPr>
            <a:r>
              <a:rPr lang="en-US"/>
              <a:t>Example: timer</a:t>
            </a:r>
            <a:endParaRPr/>
          </a:p>
          <a:p>
            <a:pPr indent="-342900" lvl="0" marL="342900" rtl="0" algn="l">
              <a:spcBef>
                <a:spcPts val="630"/>
              </a:spcBef>
              <a:spcAft>
                <a:spcPts val="0"/>
              </a:spcAft>
              <a:buSzPts val="1980"/>
              <a:buChar char="▪"/>
            </a:pPr>
            <a:r>
              <a:rPr lang="en-US"/>
              <a:t>Important principle: separate policy from mechanism</a:t>
            </a:r>
            <a:endParaRPr/>
          </a:p>
          <a:p>
            <a:pPr indent="-342900" lvl="0" marL="342900" rtl="0" algn="l">
              <a:spcBef>
                <a:spcPts val="630"/>
              </a:spcBef>
              <a:spcAft>
                <a:spcPts val="0"/>
              </a:spcAft>
              <a:buSzPts val="1980"/>
              <a:buChar char="▪"/>
            </a:pPr>
            <a:r>
              <a:rPr lang="en-US"/>
              <a:t>The separation of policy from mechanism is a very important principle, it allows maximum flexibility if policy decisions are to be changed later.</a:t>
            </a:r>
            <a:endParaRPr/>
          </a:p>
          <a:p>
            <a:pPr indent="-285750" lvl="1" marL="742950" rtl="0" algn="l">
              <a:spcBef>
                <a:spcPts val="630"/>
              </a:spcBef>
              <a:spcAft>
                <a:spcPts val="0"/>
              </a:spcAft>
              <a:buSzPts val="1980"/>
              <a:buChar char="•"/>
            </a:pPr>
            <a:r>
              <a:rPr lang="en-US"/>
              <a:t>Example: change 100 to 200</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ph type="title"/>
          </p:nvPr>
        </p:nvSpPr>
        <p:spPr>
          <a:xfrm>
            <a:off x="495300" y="217488"/>
            <a:ext cx="8072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endParaRPr/>
          </a:p>
        </p:txBody>
      </p:sp>
      <p:sp>
        <p:nvSpPr>
          <p:cNvPr id="397" name="Google Shape;397;p57"/>
          <p:cNvSpPr txBox="1"/>
          <p:nvPr>
            <p:ph idx="1" type="body"/>
          </p:nvPr>
        </p:nvSpPr>
        <p:spPr>
          <a:xfrm>
            <a:off x="825500" y="1092200"/>
            <a:ext cx="771366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Much variation</a:t>
            </a:r>
            <a:endParaRPr/>
          </a:p>
          <a:p>
            <a:pPr indent="-285750" lvl="1" marL="742950" rtl="0" algn="l">
              <a:spcBef>
                <a:spcPts val="630"/>
              </a:spcBef>
              <a:spcAft>
                <a:spcPts val="0"/>
              </a:spcAft>
              <a:buSzPts val="1980"/>
              <a:buChar char="•"/>
            </a:pPr>
            <a:r>
              <a:rPr lang="en-US"/>
              <a:t>Early OSes in assembly language</a:t>
            </a:r>
            <a:endParaRPr/>
          </a:p>
          <a:p>
            <a:pPr indent="-285750" lvl="1" marL="742950" rtl="0" algn="l">
              <a:spcBef>
                <a:spcPts val="630"/>
              </a:spcBef>
              <a:spcAft>
                <a:spcPts val="0"/>
              </a:spcAft>
              <a:buSzPts val="1980"/>
              <a:buChar char="•"/>
            </a:pPr>
            <a:r>
              <a:rPr lang="en-US"/>
              <a:t>Then system programming languages like Algol, PL/1</a:t>
            </a:r>
            <a:endParaRPr/>
          </a:p>
          <a:p>
            <a:pPr indent="-285750" lvl="1" marL="742950" rtl="0" algn="l">
              <a:spcBef>
                <a:spcPts val="630"/>
              </a:spcBef>
              <a:spcAft>
                <a:spcPts val="0"/>
              </a:spcAft>
              <a:buSzPts val="1980"/>
              <a:buChar char="•"/>
            </a:pPr>
            <a:r>
              <a:rPr lang="en-US"/>
              <a:t>Now C, C++</a:t>
            </a:r>
            <a:endParaRPr/>
          </a:p>
          <a:p>
            <a:pPr indent="-342900" lvl="0" marL="342900" rtl="0" algn="l">
              <a:spcBef>
                <a:spcPts val="630"/>
              </a:spcBef>
              <a:spcAft>
                <a:spcPts val="0"/>
              </a:spcAft>
              <a:buSzPts val="1980"/>
              <a:buChar char="▪"/>
            </a:pPr>
            <a:r>
              <a:rPr lang="en-US"/>
              <a:t>Actually usually a mix of languages</a:t>
            </a:r>
            <a:endParaRPr/>
          </a:p>
          <a:p>
            <a:pPr indent="-285750" lvl="1" marL="742950" rtl="0" algn="l">
              <a:spcBef>
                <a:spcPts val="630"/>
              </a:spcBef>
              <a:spcAft>
                <a:spcPts val="0"/>
              </a:spcAft>
              <a:buSzPts val="1980"/>
              <a:buChar char="•"/>
            </a:pPr>
            <a:r>
              <a:rPr lang="en-US"/>
              <a:t>Lowest levels in assembly</a:t>
            </a:r>
            <a:endParaRPr/>
          </a:p>
          <a:p>
            <a:pPr indent="-285750" lvl="1" marL="742950" rtl="0" algn="l">
              <a:spcBef>
                <a:spcPts val="630"/>
              </a:spcBef>
              <a:spcAft>
                <a:spcPts val="0"/>
              </a:spcAft>
              <a:buSzPts val="1980"/>
              <a:buChar char="•"/>
            </a:pPr>
            <a:r>
              <a:rPr lang="en-US"/>
              <a:t>Main body in C</a:t>
            </a:r>
            <a:endParaRPr/>
          </a:p>
          <a:p>
            <a:pPr indent="-285750" lvl="1" marL="742950" rtl="0" algn="l">
              <a:spcBef>
                <a:spcPts val="630"/>
              </a:spcBef>
              <a:spcAft>
                <a:spcPts val="0"/>
              </a:spcAft>
              <a:buSzPts val="1980"/>
              <a:buChar char="•"/>
            </a:pPr>
            <a:r>
              <a:rPr lang="en-US"/>
              <a:t>Systems programs in C, C++, scripting languages like PERL, Python, shell scripts</a:t>
            </a:r>
            <a:endParaRPr/>
          </a:p>
          <a:p>
            <a:pPr indent="-342900" lvl="0" marL="342900" rtl="0" algn="l">
              <a:spcBef>
                <a:spcPts val="630"/>
              </a:spcBef>
              <a:spcAft>
                <a:spcPts val="0"/>
              </a:spcAft>
              <a:buSzPts val="1980"/>
              <a:buChar char="▪"/>
            </a:pPr>
            <a:r>
              <a:rPr lang="en-US"/>
              <a:t>More high-level language easier to</a:t>
            </a:r>
            <a:r>
              <a:rPr b="1" lang="en-US">
                <a:solidFill>
                  <a:srgbClr val="3366FF"/>
                </a:solidFill>
              </a:rPr>
              <a:t> </a:t>
            </a:r>
            <a:r>
              <a:rPr b="1" lang="en-US">
                <a:solidFill>
                  <a:srgbClr val="006699"/>
                </a:solidFill>
                <a:latin typeface="Arial"/>
                <a:ea typeface="Arial"/>
                <a:cs typeface="Arial"/>
                <a:sym typeface="Arial"/>
              </a:rPr>
              <a:t>port</a:t>
            </a:r>
            <a:r>
              <a:rPr b="1" lang="en-US">
                <a:solidFill>
                  <a:srgbClr val="3366FF"/>
                </a:solidFill>
              </a:rPr>
              <a:t> </a:t>
            </a:r>
            <a:r>
              <a:rPr lang="en-US"/>
              <a:t>to other hardware</a:t>
            </a:r>
            <a:endParaRPr/>
          </a:p>
          <a:p>
            <a:pPr indent="-285750" lvl="1" marL="742950" rtl="0" algn="l">
              <a:spcBef>
                <a:spcPts val="630"/>
              </a:spcBef>
              <a:spcAft>
                <a:spcPts val="0"/>
              </a:spcAft>
              <a:buSzPts val="1980"/>
              <a:buChar char="•"/>
            </a:pPr>
            <a:r>
              <a:rPr lang="en-US"/>
              <a:t>But slower</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Emulation</a:t>
            </a:r>
            <a:r>
              <a:rPr lang="en-US"/>
              <a:t> can allow an OS to run on non-native hardware</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457200" y="2206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Structure</a:t>
            </a:r>
            <a:endParaRPr/>
          </a:p>
        </p:txBody>
      </p:sp>
      <p:sp>
        <p:nvSpPr>
          <p:cNvPr id="404" name="Google Shape;404;p58"/>
          <p:cNvSpPr txBox="1"/>
          <p:nvPr>
            <p:ph idx="1" type="body"/>
          </p:nvPr>
        </p:nvSpPr>
        <p:spPr>
          <a:xfrm>
            <a:off x="835025" y="1241425"/>
            <a:ext cx="691832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General-purpose OS is very large program</a:t>
            </a:r>
            <a:endParaRPr/>
          </a:p>
          <a:p>
            <a:pPr indent="-342900" lvl="0" marL="342900" rtl="0" algn="l">
              <a:spcBef>
                <a:spcPts val="630"/>
              </a:spcBef>
              <a:spcAft>
                <a:spcPts val="0"/>
              </a:spcAft>
              <a:buSzPts val="1980"/>
              <a:buChar char="▪"/>
            </a:pPr>
            <a:r>
              <a:rPr lang="en-US"/>
              <a:t>Various ways to structure ones</a:t>
            </a:r>
            <a:endParaRPr/>
          </a:p>
          <a:p>
            <a:pPr indent="-285750" lvl="1" marL="742950" rtl="0" algn="l">
              <a:spcBef>
                <a:spcPts val="630"/>
              </a:spcBef>
              <a:spcAft>
                <a:spcPts val="0"/>
              </a:spcAft>
              <a:buSzPts val="1980"/>
              <a:buChar char="•"/>
            </a:pPr>
            <a:r>
              <a:rPr lang="en-US"/>
              <a:t>Simple structure – MS-DOS</a:t>
            </a:r>
            <a:endParaRPr/>
          </a:p>
          <a:p>
            <a:pPr indent="-285750" lvl="1" marL="742950" rtl="0" algn="l">
              <a:spcBef>
                <a:spcPts val="630"/>
              </a:spcBef>
              <a:spcAft>
                <a:spcPts val="0"/>
              </a:spcAft>
              <a:buSzPts val="1980"/>
              <a:buChar char="•"/>
            </a:pPr>
            <a:r>
              <a:rPr lang="en-US"/>
              <a:t>More complex – UNIX (monolithic Kernel)</a:t>
            </a:r>
            <a:endParaRPr/>
          </a:p>
          <a:p>
            <a:pPr indent="-285750" lvl="1" marL="742950" rtl="0" algn="l">
              <a:spcBef>
                <a:spcPts val="630"/>
              </a:spcBef>
              <a:spcAft>
                <a:spcPts val="0"/>
              </a:spcAft>
              <a:buSzPts val="1980"/>
              <a:buChar char="•"/>
            </a:pPr>
            <a:r>
              <a:rPr lang="en-US"/>
              <a:t>Layered – an abstraction (THE OS, OS2)</a:t>
            </a:r>
            <a:endParaRPr/>
          </a:p>
          <a:p>
            <a:pPr indent="-285750" lvl="1" marL="742950" rtl="0" algn="l">
              <a:spcBef>
                <a:spcPts val="630"/>
              </a:spcBef>
              <a:spcAft>
                <a:spcPts val="0"/>
              </a:spcAft>
              <a:buSzPts val="1980"/>
              <a:buChar char="•"/>
            </a:pPr>
            <a:r>
              <a:rPr lang="en-US"/>
              <a:t>Microkernel – Mach, Mac OS X (Darwin), Windows NT</a:t>
            </a:r>
            <a:endParaRPr/>
          </a:p>
          <a:p>
            <a:pPr indent="-285750" lvl="1" marL="742950" rtl="0" algn="l">
              <a:spcBef>
                <a:spcPts val="630"/>
              </a:spcBef>
              <a:spcAft>
                <a:spcPts val="0"/>
              </a:spcAft>
              <a:buSzPts val="1980"/>
              <a:buChar char="•"/>
            </a:pPr>
            <a:r>
              <a:rPr lang="en-US"/>
              <a:t>Hybrid structure- DLMs, Mac OS, Cocoa</a:t>
            </a:r>
            <a:endParaRPr/>
          </a:p>
          <a:p>
            <a:pPr indent="-285750" lvl="1" marL="742950" rtl="0" algn="l">
              <a:spcBef>
                <a:spcPts val="630"/>
              </a:spcBef>
              <a:spcAft>
                <a:spcPts val="0"/>
              </a:spcAft>
              <a:buSzPts val="1980"/>
              <a:buChar char="•"/>
            </a:pPr>
            <a:r>
              <a:rPr lang="en-US"/>
              <a:t>Modern OS structure- LKMs Solaris, OS/2</a:t>
            </a:r>
            <a:endParaRPr/>
          </a:p>
          <a:p>
            <a:pPr indent="-285750" lvl="1" marL="742950" rtl="0" algn="l">
              <a:spcBef>
                <a:spcPts val="630"/>
              </a:spcBef>
              <a:spcAft>
                <a:spcPts val="0"/>
              </a:spcAft>
              <a:buSzPts val="1980"/>
              <a:buChar char="•"/>
            </a:pPr>
            <a:r>
              <a:rPr lang="en-US"/>
              <a:t>Multikernel structure-VMware</a:t>
            </a:r>
            <a:endParaRPr/>
          </a:p>
          <a:p>
            <a:pPr indent="-285750" lvl="1" marL="742950" rtl="0" algn="l">
              <a:spcBef>
                <a:spcPts val="630"/>
              </a:spcBef>
              <a:spcAft>
                <a:spcPts val="0"/>
              </a:spcAft>
              <a:buSzPts val="1980"/>
              <a:buChar char="•"/>
            </a:pPr>
            <a:r>
              <a:rPr lang="en-US"/>
              <a:t>Pros and Cons</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457200" y="1825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Simple Structure  -- MS-DOS</a:t>
            </a:r>
            <a:endParaRPr sz="2400"/>
          </a:p>
        </p:txBody>
      </p:sp>
      <p:sp>
        <p:nvSpPr>
          <p:cNvPr id="411" name="Google Shape;411;p59"/>
          <p:cNvSpPr txBox="1"/>
          <p:nvPr>
            <p:ph idx="1" type="body"/>
          </p:nvPr>
        </p:nvSpPr>
        <p:spPr>
          <a:xfrm>
            <a:off x="806450" y="1233488"/>
            <a:ext cx="39608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MS-DOS – written to provide the most functionality in the least space</a:t>
            </a:r>
            <a:endParaRPr/>
          </a:p>
          <a:p>
            <a:pPr indent="-285750" lvl="1" marL="742950" rtl="0" algn="l">
              <a:spcBef>
                <a:spcPts val="630"/>
              </a:spcBef>
              <a:spcAft>
                <a:spcPts val="0"/>
              </a:spcAft>
              <a:buSzPts val="1980"/>
              <a:buChar char="•"/>
            </a:pPr>
            <a:r>
              <a:rPr lang="en-US"/>
              <a:t>Not divided into modules</a:t>
            </a:r>
            <a:endParaRPr/>
          </a:p>
          <a:p>
            <a:pPr indent="-285750" lvl="1" marL="742950" rtl="0" algn="l">
              <a:spcBef>
                <a:spcPts val="630"/>
              </a:spcBef>
              <a:spcAft>
                <a:spcPts val="0"/>
              </a:spcAft>
              <a:buSzPts val="1980"/>
              <a:buChar char="•"/>
            </a:pPr>
            <a:r>
              <a:rPr lang="en-US"/>
              <a:t>Although MS-DOS has some structure, its interfaces and levels of functionality are not well separated</a:t>
            </a:r>
            <a:endParaRPr/>
          </a:p>
        </p:txBody>
      </p:sp>
      <p:pic>
        <p:nvPicPr>
          <p:cNvPr descr="2" id="412" name="Google Shape;412;p59"/>
          <p:cNvPicPr preferRelativeResize="0"/>
          <p:nvPr/>
        </p:nvPicPr>
        <p:blipFill rotWithShape="1">
          <a:blip r:embed="rId3">
            <a:alphaModFix/>
          </a:blip>
          <a:srcRect b="0" l="0" r="0" t="0"/>
          <a:stretch/>
        </p:blipFill>
        <p:spPr>
          <a:xfrm>
            <a:off x="4956175" y="1712913"/>
            <a:ext cx="3570288" cy="34337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ph type="title"/>
          </p:nvPr>
        </p:nvSpPr>
        <p:spPr>
          <a:xfrm>
            <a:off x="869320" y="289485"/>
            <a:ext cx="8137525"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Monolithic Structure – Original UNIX</a:t>
            </a:r>
            <a:endParaRPr/>
          </a:p>
        </p:txBody>
      </p:sp>
      <p:sp>
        <p:nvSpPr>
          <p:cNvPr id="419" name="Google Shape;419;p60"/>
          <p:cNvSpPr txBox="1"/>
          <p:nvPr>
            <p:ph idx="1" type="body"/>
          </p:nvPr>
        </p:nvSpPr>
        <p:spPr>
          <a:xfrm>
            <a:off x="839788" y="1155700"/>
            <a:ext cx="7743825" cy="40735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 limited by hardware functionality, the original UNIX operating system had limited structuring.  </a:t>
            </a:r>
            <a:endParaRPr/>
          </a:p>
          <a:p>
            <a:pPr indent="-342900" lvl="0" marL="342900" rtl="0" algn="l">
              <a:spcBef>
                <a:spcPts val="630"/>
              </a:spcBef>
              <a:spcAft>
                <a:spcPts val="0"/>
              </a:spcAft>
              <a:buSzPts val="1980"/>
              <a:buChar char="▪"/>
            </a:pPr>
            <a:r>
              <a:rPr lang="en-US"/>
              <a:t>Monolithic OS means entire OS is working in Kernel space</a:t>
            </a:r>
            <a:endParaRPr/>
          </a:p>
          <a:p>
            <a:pPr indent="-342900" lvl="0" marL="342900" rtl="0" algn="l">
              <a:spcBef>
                <a:spcPts val="630"/>
              </a:spcBef>
              <a:spcAft>
                <a:spcPts val="0"/>
              </a:spcAft>
              <a:buSzPts val="1980"/>
              <a:buChar char="▪"/>
            </a:pPr>
            <a:r>
              <a:rPr lang="en-US"/>
              <a:t>The UNIX OS consists of two separable parts</a:t>
            </a:r>
            <a:endParaRPr/>
          </a:p>
          <a:p>
            <a:pPr indent="-285750" lvl="1" marL="742950" rtl="0" algn="l">
              <a:spcBef>
                <a:spcPts val="630"/>
              </a:spcBef>
              <a:spcAft>
                <a:spcPts val="0"/>
              </a:spcAft>
              <a:buSzPts val="1980"/>
              <a:buChar char="•"/>
            </a:pPr>
            <a:r>
              <a:rPr lang="en-US"/>
              <a:t>Systems programs</a:t>
            </a:r>
            <a:endParaRPr/>
          </a:p>
          <a:p>
            <a:pPr indent="-285750" lvl="1" marL="742950" rtl="0" algn="l">
              <a:spcBef>
                <a:spcPts val="630"/>
              </a:spcBef>
              <a:spcAft>
                <a:spcPts val="0"/>
              </a:spcAft>
              <a:buSzPts val="1980"/>
              <a:buChar char="•"/>
            </a:pPr>
            <a:r>
              <a:rPr lang="en-US"/>
              <a:t>The kernel</a:t>
            </a:r>
            <a:endParaRPr/>
          </a:p>
          <a:p>
            <a:pPr indent="-228600" lvl="2" marL="1085850" rtl="0" algn="l">
              <a:spcBef>
                <a:spcPts val="630"/>
              </a:spcBef>
              <a:spcAft>
                <a:spcPts val="0"/>
              </a:spcAft>
              <a:buSzPts val="1350"/>
              <a:buChar char="4"/>
            </a:pPr>
            <a:r>
              <a:rPr lang="en-US"/>
              <a:t>Consists of everything below the system-call interface and above the physical hardware</a:t>
            </a:r>
            <a:endParaRPr/>
          </a:p>
          <a:p>
            <a:pPr indent="-228600" lvl="2" marL="1085850" rtl="0" algn="l">
              <a:spcBef>
                <a:spcPts val="630"/>
              </a:spcBef>
              <a:spcAft>
                <a:spcPts val="0"/>
              </a:spcAft>
              <a:buSzPts val="1350"/>
              <a:buChar char="4"/>
            </a:pPr>
            <a:r>
              <a:rPr lang="en-US"/>
              <a:t>Provides the file system, CPU scheduling, memory management, and other operating-system functions; a large number of functions for one level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863600" y="206375"/>
            <a:ext cx="769302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Traditional UNIX System Structure</a:t>
            </a:r>
            <a:endParaRPr/>
          </a:p>
        </p:txBody>
      </p:sp>
      <p:sp>
        <p:nvSpPr>
          <p:cNvPr id="426" name="Google Shape;426;p61"/>
          <p:cNvSpPr txBox="1"/>
          <p:nvPr/>
        </p:nvSpPr>
        <p:spPr>
          <a:xfrm>
            <a:off x="1316038" y="1096963"/>
            <a:ext cx="68976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Beyond simple but not fully layered</a:t>
            </a:r>
            <a:endParaRPr/>
          </a:p>
        </p:txBody>
      </p:sp>
      <p:pic>
        <p:nvPicPr>
          <p:cNvPr id="427" name="Google Shape;427;p61"/>
          <p:cNvPicPr preferRelativeResize="0"/>
          <p:nvPr/>
        </p:nvPicPr>
        <p:blipFill rotWithShape="1">
          <a:blip r:embed="rId3">
            <a:alphaModFix/>
          </a:blip>
          <a:srcRect b="0" l="0" r="0" t="0"/>
          <a:stretch/>
        </p:blipFill>
        <p:spPr>
          <a:xfrm>
            <a:off x="1499169" y="1718273"/>
            <a:ext cx="6409756" cy="38721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946150" y="220663"/>
            <a:ext cx="7869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97" name="Google Shape;97;p17"/>
          <p:cNvSpPr txBox="1"/>
          <p:nvPr>
            <p:ph idx="1" type="body"/>
          </p:nvPr>
        </p:nvSpPr>
        <p:spPr>
          <a:xfrm>
            <a:off x="849313" y="1138238"/>
            <a:ext cx="7678737" cy="5418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One set of operating-system services provides functions that are helpful to the user (Cont.):</a:t>
            </a:r>
            <a:endParaRPr b="1"/>
          </a:p>
          <a:p>
            <a:pPr indent="-285750" lvl="1" marL="742950" rtl="0" algn="l">
              <a:spcBef>
                <a:spcPts val="630"/>
              </a:spcBef>
              <a:spcAft>
                <a:spcPts val="0"/>
              </a:spcAft>
              <a:buSzPts val="1980"/>
              <a:buChar char="•"/>
            </a:pPr>
            <a:r>
              <a:rPr b="1" lang="en-US"/>
              <a:t>Communications</a:t>
            </a:r>
            <a:r>
              <a:rPr lang="en-US"/>
              <a:t> – Processes may exchange information, on the same computer or between computers over a network</a:t>
            </a:r>
            <a:endParaRPr/>
          </a:p>
          <a:p>
            <a:pPr indent="-228600" lvl="2" marL="1085850" rtl="0" algn="l">
              <a:spcBef>
                <a:spcPts val="630"/>
              </a:spcBef>
              <a:spcAft>
                <a:spcPts val="0"/>
              </a:spcAft>
              <a:buSzPts val="1350"/>
              <a:buChar char="4"/>
            </a:pPr>
            <a:r>
              <a:rPr lang="en-US"/>
              <a:t>Communications may be via shared memory or through message passing (packets moved by the OS)</a:t>
            </a:r>
            <a:endParaRPr/>
          </a:p>
          <a:p>
            <a:pPr indent="-285750" lvl="1" marL="742950" rtl="0" algn="l">
              <a:spcBef>
                <a:spcPts val="630"/>
              </a:spcBef>
              <a:spcAft>
                <a:spcPts val="0"/>
              </a:spcAft>
              <a:buSzPts val="1980"/>
              <a:buChar char="•"/>
            </a:pPr>
            <a:r>
              <a:rPr b="1" lang="en-US"/>
              <a:t>Error detection </a:t>
            </a:r>
            <a:r>
              <a:rPr lang="en-US"/>
              <a:t>– OS needs to be constantly aware of possible errors</a:t>
            </a:r>
            <a:endParaRPr/>
          </a:p>
          <a:p>
            <a:pPr indent="-228600" lvl="2" marL="1085850" rtl="0" algn="l">
              <a:spcBef>
                <a:spcPts val="630"/>
              </a:spcBef>
              <a:spcAft>
                <a:spcPts val="0"/>
              </a:spcAft>
              <a:buSzPts val="1350"/>
              <a:buChar char="4"/>
            </a:pPr>
            <a:r>
              <a:rPr lang="en-US"/>
              <a:t>May occur in the CPU and memory hardware, in I/O devices, in user program</a:t>
            </a:r>
            <a:endParaRPr/>
          </a:p>
          <a:p>
            <a:pPr indent="-228600" lvl="2" marL="1085850" rtl="0" algn="l">
              <a:spcBef>
                <a:spcPts val="630"/>
              </a:spcBef>
              <a:spcAft>
                <a:spcPts val="0"/>
              </a:spcAft>
              <a:buSzPts val="1350"/>
              <a:buChar char="4"/>
            </a:pPr>
            <a:r>
              <a:rPr lang="en-US"/>
              <a:t>For each type of error, OS should take the appropriate action to ensure correct and consistent computing</a:t>
            </a:r>
            <a:endParaRPr/>
          </a:p>
          <a:p>
            <a:pPr indent="-228600" lvl="2" marL="1085850" rtl="0" algn="l">
              <a:spcBef>
                <a:spcPts val="630"/>
              </a:spcBef>
              <a:spcAft>
                <a:spcPts val="0"/>
              </a:spcAft>
              <a:buSzPts val="1350"/>
              <a:buChar char="4"/>
            </a:pPr>
            <a:r>
              <a:rPr lang="en-US"/>
              <a:t>Debugging facilities can greatly enhance the user’s and programmer’s abilities to efficiently use the system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863600" y="215900"/>
            <a:ext cx="76454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System Structure</a:t>
            </a:r>
            <a:endParaRPr/>
          </a:p>
        </p:txBody>
      </p:sp>
      <p:sp>
        <p:nvSpPr>
          <p:cNvPr id="434" name="Google Shape;434;p62"/>
          <p:cNvSpPr txBox="1"/>
          <p:nvPr/>
        </p:nvSpPr>
        <p:spPr>
          <a:xfrm>
            <a:off x="1225550" y="1096963"/>
            <a:ext cx="698817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lang="en-US" sz="1800">
                <a:solidFill>
                  <a:schemeClr val="dk1"/>
                </a:solidFill>
                <a:latin typeface="Verdana"/>
                <a:ea typeface="Verdana"/>
                <a:cs typeface="Verdana"/>
                <a:sym typeface="Verdana"/>
              </a:rPr>
              <a:t>Monolithic plus modular design</a:t>
            </a:r>
            <a:endParaRPr/>
          </a:p>
        </p:txBody>
      </p:sp>
      <p:pic>
        <p:nvPicPr>
          <p:cNvPr id="435" name="Google Shape;435;p62"/>
          <p:cNvPicPr preferRelativeResize="0"/>
          <p:nvPr/>
        </p:nvPicPr>
        <p:blipFill rotWithShape="1">
          <a:blip r:embed="rId3">
            <a:alphaModFix/>
          </a:blip>
          <a:srcRect b="0" l="0" r="0" t="0"/>
          <a:stretch/>
        </p:blipFill>
        <p:spPr>
          <a:xfrm>
            <a:off x="3165230" y="1674471"/>
            <a:ext cx="2740269" cy="423389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type="title"/>
          </p:nvPr>
        </p:nvSpPr>
        <p:spPr>
          <a:xfrm>
            <a:off x="457200" y="2079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Layered Approach</a:t>
            </a:r>
            <a:endParaRPr/>
          </a:p>
        </p:txBody>
      </p:sp>
      <p:sp>
        <p:nvSpPr>
          <p:cNvPr id="442" name="Google Shape;442;p63"/>
          <p:cNvSpPr txBox="1"/>
          <p:nvPr>
            <p:ph idx="1" type="body"/>
          </p:nvPr>
        </p:nvSpPr>
        <p:spPr>
          <a:xfrm>
            <a:off x="820738" y="1233488"/>
            <a:ext cx="37353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The operating system is divided into a number of layers (levels), each built on top of lower layers.  The bottom layer (layer 0), is the hardware; the highest (layer N) is the user interface.</a:t>
            </a:r>
            <a:endParaRPr/>
          </a:p>
          <a:p>
            <a:pPr indent="-342900" lvl="0" marL="342900" rtl="0" algn="l">
              <a:spcBef>
                <a:spcPts val="630"/>
              </a:spcBef>
              <a:spcAft>
                <a:spcPts val="0"/>
              </a:spcAft>
              <a:buSzPts val="1980"/>
              <a:buChar char="▪"/>
            </a:pPr>
            <a:r>
              <a:rPr lang="en-US"/>
              <a:t>With modularity, layers are selected such that each uses functions (operations) and services of only lower-level layers but difficult to implement</a:t>
            </a:r>
            <a:endParaRPr/>
          </a:p>
          <a:p>
            <a:pPr indent="-342900" lvl="0" marL="342900" rtl="0" algn="l">
              <a:spcBef>
                <a:spcPts val="630"/>
              </a:spcBef>
              <a:spcAft>
                <a:spcPts val="0"/>
              </a:spcAft>
              <a:buSzPts val="1980"/>
              <a:buChar char="▪"/>
            </a:pPr>
            <a:r>
              <a:rPr lang="en-US"/>
              <a:t>Layer N provides services to layer N+1</a:t>
            </a:r>
            <a:endParaRPr/>
          </a:p>
          <a:p>
            <a:pPr indent="-342900" lvl="0" marL="342900" rtl="0" algn="l">
              <a:spcBef>
                <a:spcPts val="630"/>
              </a:spcBef>
              <a:spcAft>
                <a:spcPts val="0"/>
              </a:spcAft>
              <a:buSzPts val="1980"/>
              <a:buChar char="▪"/>
            </a:pPr>
            <a:r>
              <a:rPr lang="en-US"/>
              <a:t>Early 1960s (Dijkstra), </a:t>
            </a:r>
            <a:r>
              <a:rPr b="1" lang="en-US"/>
              <a:t>IBM-THE OS, IBM OS2</a:t>
            </a:r>
            <a:endParaRPr b="1"/>
          </a:p>
        </p:txBody>
      </p:sp>
      <p:pic>
        <p:nvPicPr>
          <p:cNvPr id="443" name="Google Shape;443;p63"/>
          <p:cNvPicPr preferRelativeResize="0"/>
          <p:nvPr/>
        </p:nvPicPr>
        <p:blipFill rotWithShape="1">
          <a:blip r:embed="rId3">
            <a:alphaModFix/>
          </a:blip>
          <a:srcRect b="0" l="0" r="0" t="0"/>
          <a:stretch/>
        </p:blipFill>
        <p:spPr>
          <a:xfrm>
            <a:off x="5144757" y="1257727"/>
            <a:ext cx="3547958" cy="32892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757238" y="207963"/>
            <a:ext cx="78168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Microkernels</a:t>
            </a:r>
            <a:endParaRPr sz="2400"/>
          </a:p>
        </p:txBody>
      </p:sp>
      <p:sp>
        <p:nvSpPr>
          <p:cNvPr id="450" name="Google Shape;450;p64"/>
          <p:cNvSpPr txBox="1"/>
          <p:nvPr>
            <p:ph idx="1" type="body"/>
          </p:nvPr>
        </p:nvSpPr>
        <p:spPr>
          <a:xfrm>
            <a:off x="757238" y="1108075"/>
            <a:ext cx="7225619" cy="48572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Moves as much from the kernel into user space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Mach</a:t>
            </a:r>
            <a:r>
              <a:rPr lang="en-US"/>
              <a:t> is an example of </a:t>
            </a:r>
            <a:r>
              <a:rPr b="1" lang="en-US">
                <a:solidFill>
                  <a:srgbClr val="006699"/>
                </a:solidFill>
                <a:latin typeface="Arial"/>
                <a:ea typeface="Arial"/>
                <a:cs typeface="Arial"/>
                <a:sym typeface="Arial"/>
              </a:rPr>
              <a:t>microkernel</a:t>
            </a:r>
            <a:endParaRPr/>
          </a:p>
          <a:p>
            <a:pPr indent="-285750" lvl="1" marL="742950" rtl="0" algn="l">
              <a:spcBef>
                <a:spcPts val="630"/>
              </a:spcBef>
              <a:spcAft>
                <a:spcPts val="0"/>
              </a:spcAft>
              <a:buSzPts val="1980"/>
              <a:buChar char="•"/>
            </a:pPr>
            <a:r>
              <a:rPr lang="en-US"/>
              <a:t>Mac OS X kernel (</a:t>
            </a:r>
            <a:r>
              <a:rPr b="1" lang="en-US">
                <a:solidFill>
                  <a:srgbClr val="006699"/>
                </a:solidFill>
                <a:latin typeface="Arial"/>
                <a:ea typeface="Arial"/>
                <a:cs typeface="Arial"/>
                <a:sym typeface="Arial"/>
              </a:rPr>
              <a:t>Darwin</a:t>
            </a:r>
            <a:r>
              <a:rPr lang="en-US"/>
              <a:t>) partly based on Mach</a:t>
            </a:r>
            <a:endParaRPr/>
          </a:p>
          <a:p>
            <a:pPr indent="-285750" lvl="1" marL="742950" rtl="0" algn="l">
              <a:spcBef>
                <a:spcPts val="630"/>
              </a:spcBef>
              <a:spcAft>
                <a:spcPts val="0"/>
              </a:spcAft>
              <a:buSzPts val="1980"/>
              <a:buChar char="•"/>
            </a:pPr>
            <a:r>
              <a:rPr lang="en-US"/>
              <a:t>QNX (RTO), OS/2, Windows NT</a:t>
            </a:r>
            <a:endParaRPr/>
          </a:p>
          <a:p>
            <a:pPr indent="-342900" lvl="0" marL="342900" rtl="0" algn="l">
              <a:spcBef>
                <a:spcPts val="630"/>
              </a:spcBef>
              <a:spcAft>
                <a:spcPts val="0"/>
              </a:spcAft>
              <a:buSzPts val="1980"/>
              <a:buChar char="▪"/>
            </a:pPr>
            <a:r>
              <a:rPr lang="en-US"/>
              <a:t>Communication takes place between user modules using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 facility</a:t>
            </a:r>
            <a:endParaRPr b="1">
              <a:solidFill>
                <a:srgbClr val="006699"/>
              </a:solidFill>
              <a:latin typeface="Arial"/>
              <a:ea typeface="Arial"/>
              <a:cs typeface="Arial"/>
              <a:sym typeface="Arial"/>
            </a:endParaRPr>
          </a:p>
          <a:p>
            <a:pPr indent="-342900" lvl="0" marL="342900" rtl="0" algn="l">
              <a:spcBef>
                <a:spcPts val="630"/>
              </a:spcBef>
              <a:spcAft>
                <a:spcPts val="0"/>
              </a:spcAft>
              <a:buSzPts val="1980"/>
              <a:buChar char="▪"/>
            </a:pPr>
            <a:r>
              <a:rPr lang="en-US"/>
              <a:t>Benefits:</a:t>
            </a:r>
            <a:endParaRPr/>
          </a:p>
          <a:p>
            <a:pPr indent="-285750" lvl="1" marL="742950" rtl="0" algn="l">
              <a:spcBef>
                <a:spcPts val="630"/>
              </a:spcBef>
              <a:spcAft>
                <a:spcPts val="0"/>
              </a:spcAft>
              <a:buSzPts val="1980"/>
              <a:buChar char="•"/>
            </a:pPr>
            <a:r>
              <a:rPr lang="en-US"/>
              <a:t>Easier to extend a microkernel</a:t>
            </a:r>
            <a:endParaRPr/>
          </a:p>
          <a:p>
            <a:pPr indent="-285750" lvl="1" marL="742950" rtl="0" algn="l">
              <a:spcBef>
                <a:spcPts val="630"/>
              </a:spcBef>
              <a:spcAft>
                <a:spcPts val="0"/>
              </a:spcAft>
              <a:buSzPts val="1980"/>
              <a:buChar char="•"/>
            </a:pPr>
            <a:r>
              <a:rPr lang="en-US"/>
              <a:t>Easier to port the operating system to new architectures</a:t>
            </a:r>
            <a:endParaRPr/>
          </a:p>
          <a:p>
            <a:pPr indent="-285750" lvl="1" marL="742950" rtl="0" algn="l">
              <a:spcBef>
                <a:spcPts val="630"/>
              </a:spcBef>
              <a:spcAft>
                <a:spcPts val="0"/>
              </a:spcAft>
              <a:buSzPts val="1980"/>
              <a:buChar char="•"/>
            </a:pPr>
            <a:r>
              <a:rPr lang="en-US"/>
              <a:t>More reliable (less code is running in kernel mode)</a:t>
            </a:r>
            <a:endParaRPr/>
          </a:p>
          <a:p>
            <a:pPr indent="-285750" lvl="1" marL="742950" rtl="0" algn="l">
              <a:spcBef>
                <a:spcPts val="630"/>
              </a:spcBef>
              <a:spcAft>
                <a:spcPts val="0"/>
              </a:spcAft>
              <a:buSzPts val="1980"/>
              <a:buChar char="•"/>
            </a:pPr>
            <a:r>
              <a:rPr lang="en-US"/>
              <a:t>More secure</a:t>
            </a:r>
            <a:endParaRPr sz="800"/>
          </a:p>
          <a:p>
            <a:pPr indent="-342900" lvl="0" marL="342900" rtl="0" algn="l">
              <a:spcBef>
                <a:spcPts val="630"/>
              </a:spcBef>
              <a:spcAft>
                <a:spcPts val="0"/>
              </a:spcAft>
              <a:buSzPts val="1980"/>
              <a:buChar char="▪"/>
            </a:pPr>
            <a:r>
              <a:rPr lang="en-US"/>
              <a:t>Detriments:</a:t>
            </a:r>
            <a:endParaRPr/>
          </a:p>
          <a:p>
            <a:pPr indent="-285750" lvl="1" marL="742950" rtl="0" algn="l">
              <a:spcBef>
                <a:spcPts val="630"/>
              </a:spcBef>
              <a:spcAft>
                <a:spcPts val="0"/>
              </a:spcAft>
              <a:buSzPts val="1980"/>
              <a:buChar char="•"/>
            </a:pPr>
            <a:r>
              <a:rPr lang="en-US"/>
              <a:t>Performance overhead of user space to kernel space communication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1157288" y="214313"/>
            <a:ext cx="739933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 System Structure </a:t>
            </a:r>
            <a:endParaRPr sz="2400"/>
          </a:p>
        </p:txBody>
      </p:sp>
      <p:pic>
        <p:nvPicPr>
          <p:cNvPr id="457" name="Google Shape;457;p65"/>
          <p:cNvPicPr preferRelativeResize="0"/>
          <p:nvPr/>
        </p:nvPicPr>
        <p:blipFill rotWithShape="1">
          <a:blip r:embed="rId3">
            <a:alphaModFix/>
          </a:blip>
          <a:srcRect b="0" l="0" r="0" t="0"/>
          <a:stretch/>
        </p:blipFill>
        <p:spPr>
          <a:xfrm>
            <a:off x="1736229" y="1557524"/>
            <a:ext cx="6795238" cy="3283805"/>
          </a:xfrm>
          <a:prstGeom prst="rect">
            <a:avLst/>
          </a:prstGeom>
          <a:noFill/>
          <a:ln>
            <a:noFill/>
          </a:ln>
        </p:spPr>
      </p:pic>
      <p:sp>
        <p:nvSpPr>
          <p:cNvPr id="458" name="Google Shape;458;p65"/>
          <p:cNvSpPr txBox="1"/>
          <p:nvPr/>
        </p:nvSpPr>
        <p:spPr>
          <a:xfrm>
            <a:off x="1924067" y="1188192"/>
            <a:ext cx="58657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win 32 app                  win 32 Server              POSIX App       </a:t>
            </a:r>
            <a:endParaRPr sz="1400">
              <a:solidFill>
                <a:schemeClr val="dk1"/>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Monolithic VS Mircokernel</a:t>
            </a:r>
            <a:endParaRPr/>
          </a:p>
        </p:txBody>
      </p:sp>
      <p:pic>
        <p:nvPicPr>
          <p:cNvPr descr="Microkernel - Wikipedia" id="464" name="Google Shape;464;p66"/>
          <p:cNvPicPr preferRelativeResize="0"/>
          <p:nvPr/>
        </p:nvPicPr>
        <p:blipFill rotWithShape="1">
          <a:blip r:embed="rId3">
            <a:alphaModFix/>
          </a:blip>
          <a:srcRect b="0" l="0" r="0" t="0"/>
          <a:stretch/>
        </p:blipFill>
        <p:spPr>
          <a:xfrm>
            <a:off x="457200" y="1433986"/>
            <a:ext cx="8375447" cy="446690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457200" y="215900"/>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Modern Operating Systems</a:t>
            </a:r>
            <a:endParaRPr/>
          </a:p>
        </p:txBody>
      </p:sp>
      <p:sp>
        <p:nvSpPr>
          <p:cNvPr id="471" name="Google Shape;471;p67"/>
          <p:cNvSpPr txBox="1"/>
          <p:nvPr>
            <p:ph idx="1" type="body"/>
          </p:nvPr>
        </p:nvSpPr>
        <p:spPr>
          <a:xfrm>
            <a:off x="806450" y="1163637"/>
            <a:ext cx="7169150" cy="446064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Many modern operating systems implement </a:t>
            </a:r>
            <a:r>
              <a:rPr b="1" lang="en-US">
                <a:solidFill>
                  <a:srgbClr val="006699"/>
                </a:solidFill>
                <a:latin typeface="Arial"/>
                <a:ea typeface="Arial"/>
                <a:cs typeface="Arial"/>
                <a:sym typeface="Arial"/>
              </a:rPr>
              <a:t>loadable</a:t>
            </a:r>
            <a:r>
              <a:rPr lang="en-US"/>
              <a:t> </a:t>
            </a:r>
            <a:r>
              <a:rPr b="1" lang="en-US">
                <a:solidFill>
                  <a:srgbClr val="006699"/>
                </a:solidFill>
                <a:latin typeface="Arial"/>
                <a:ea typeface="Arial"/>
                <a:cs typeface="Arial"/>
                <a:sym typeface="Arial"/>
              </a:rPr>
              <a:t>kernel</a:t>
            </a:r>
            <a:r>
              <a:rPr b="1" lang="en-US">
                <a:solidFill>
                  <a:srgbClr val="3366FF"/>
                </a:solidFill>
              </a:rPr>
              <a:t> </a:t>
            </a:r>
            <a:r>
              <a:rPr b="1" lang="en-US">
                <a:solidFill>
                  <a:srgbClr val="006699"/>
                </a:solidFill>
                <a:latin typeface="Arial"/>
                <a:ea typeface="Arial"/>
                <a:cs typeface="Arial"/>
                <a:sym typeface="Arial"/>
              </a:rPr>
              <a:t>modules</a:t>
            </a:r>
            <a:r>
              <a:rPr b="1" lang="en-US">
                <a:solidFill>
                  <a:srgbClr val="3366FF"/>
                </a:solidFill>
              </a:rPr>
              <a:t> </a:t>
            </a:r>
            <a:r>
              <a:rPr lang="en-US"/>
              <a:t>(</a:t>
            </a:r>
            <a:r>
              <a:rPr b="1" lang="en-US">
                <a:solidFill>
                  <a:srgbClr val="006699"/>
                </a:solidFill>
                <a:latin typeface="Arial"/>
                <a:ea typeface="Arial"/>
                <a:cs typeface="Arial"/>
                <a:sym typeface="Arial"/>
              </a:rPr>
              <a:t>LKMs</a:t>
            </a:r>
            <a:r>
              <a:rPr lang="en-US"/>
              <a:t>)</a:t>
            </a:r>
            <a:endParaRPr/>
          </a:p>
          <a:p>
            <a:pPr indent="-285750" lvl="1" marL="742950" rtl="0" algn="l">
              <a:spcBef>
                <a:spcPts val="630"/>
              </a:spcBef>
              <a:spcAft>
                <a:spcPts val="0"/>
              </a:spcAft>
              <a:buSzPts val="1980"/>
              <a:buChar char="•"/>
            </a:pPr>
            <a:r>
              <a:rPr lang="en-US"/>
              <a:t>Uses object-oriented approach</a:t>
            </a:r>
            <a:endParaRPr/>
          </a:p>
          <a:p>
            <a:pPr indent="-285750" lvl="1" marL="742950" rtl="0" algn="l">
              <a:spcBef>
                <a:spcPts val="630"/>
              </a:spcBef>
              <a:spcAft>
                <a:spcPts val="0"/>
              </a:spcAft>
              <a:buSzPts val="1980"/>
              <a:buChar char="•"/>
            </a:pPr>
            <a:r>
              <a:rPr lang="en-US"/>
              <a:t>Each core component is separate</a:t>
            </a:r>
            <a:endParaRPr/>
          </a:p>
          <a:p>
            <a:pPr indent="-285750" lvl="1" marL="742950" rtl="0" algn="l">
              <a:spcBef>
                <a:spcPts val="630"/>
              </a:spcBef>
              <a:spcAft>
                <a:spcPts val="0"/>
              </a:spcAft>
              <a:buSzPts val="1980"/>
              <a:buChar char="•"/>
            </a:pPr>
            <a:r>
              <a:rPr lang="en-US"/>
              <a:t>Each talks to the others over known interfaces</a:t>
            </a:r>
            <a:endParaRPr/>
          </a:p>
          <a:p>
            <a:pPr indent="-285750" lvl="1" marL="742950" rtl="0" algn="l">
              <a:spcBef>
                <a:spcPts val="630"/>
              </a:spcBef>
              <a:spcAft>
                <a:spcPts val="0"/>
              </a:spcAft>
              <a:buSzPts val="1980"/>
              <a:buChar char="•"/>
            </a:pPr>
            <a:r>
              <a:rPr lang="en-US"/>
              <a:t>Each is loadable as needed within the kernel</a:t>
            </a:r>
            <a:endParaRPr/>
          </a:p>
          <a:p>
            <a:pPr indent="-342900" lvl="0" marL="342900" rtl="0" algn="l">
              <a:spcBef>
                <a:spcPts val="630"/>
              </a:spcBef>
              <a:spcAft>
                <a:spcPts val="0"/>
              </a:spcAft>
              <a:buSzPts val="1980"/>
              <a:buChar char="▪"/>
            </a:pPr>
            <a:r>
              <a:rPr lang="en-US"/>
              <a:t>Overall, similar to layers but with more flexible</a:t>
            </a:r>
            <a:endParaRPr/>
          </a:p>
          <a:p>
            <a:pPr indent="-285750" lvl="1" marL="742950" rtl="0" algn="l">
              <a:spcBef>
                <a:spcPts val="630"/>
              </a:spcBef>
              <a:spcAft>
                <a:spcPts val="0"/>
              </a:spcAft>
              <a:buSzPts val="1980"/>
              <a:buChar char="•"/>
            </a:pPr>
            <a:r>
              <a:rPr lang="en-US"/>
              <a:t>Linux, Solaris, etc.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type="title"/>
          </p:nvPr>
        </p:nvSpPr>
        <p:spPr>
          <a:xfrm>
            <a:off x="457200" y="2270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Hybrid Systems</a:t>
            </a:r>
            <a:endParaRPr/>
          </a:p>
        </p:txBody>
      </p:sp>
      <p:sp>
        <p:nvSpPr>
          <p:cNvPr id="478" name="Google Shape;478;p68"/>
          <p:cNvSpPr txBox="1"/>
          <p:nvPr>
            <p:ph idx="1" type="body"/>
          </p:nvPr>
        </p:nvSpPr>
        <p:spPr>
          <a:xfrm>
            <a:off x="806450" y="1233488"/>
            <a:ext cx="7633607" cy="457222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Most modern operating systems are not one pure model</a:t>
            </a:r>
            <a:endParaRPr/>
          </a:p>
          <a:p>
            <a:pPr indent="-285750" lvl="1" marL="742950" rtl="0" algn="l">
              <a:spcBef>
                <a:spcPts val="630"/>
              </a:spcBef>
              <a:spcAft>
                <a:spcPts val="0"/>
              </a:spcAft>
              <a:buSzPts val="1980"/>
              <a:buChar char="•"/>
            </a:pPr>
            <a:r>
              <a:rPr lang="en-US"/>
              <a:t>Hybrid combines multiple approaches to address performance, security, usability needs</a:t>
            </a:r>
            <a:endParaRPr/>
          </a:p>
          <a:p>
            <a:pPr indent="-285750" lvl="1" marL="742950" rtl="0" algn="l">
              <a:spcBef>
                <a:spcPts val="630"/>
              </a:spcBef>
              <a:spcAft>
                <a:spcPts val="0"/>
              </a:spcAft>
              <a:buSzPts val="1980"/>
              <a:buChar char="•"/>
            </a:pPr>
            <a:r>
              <a:rPr lang="en-US"/>
              <a:t>Linux and Solaris kernels in kernel address space, so monolithic, plus modular for dynamic loading of functionality</a:t>
            </a:r>
            <a:endParaRPr/>
          </a:p>
          <a:p>
            <a:pPr indent="-285750" lvl="1" marL="742950" rtl="0" algn="l">
              <a:spcBef>
                <a:spcPts val="630"/>
              </a:spcBef>
              <a:spcAft>
                <a:spcPts val="0"/>
              </a:spcAft>
              <a:buSzPts val="1980"/>
              <a:buChar char="•"/>
            </a:pPr>
            <a:r>
              <a:rPr lang="en-US"/>
              <a:t>Windows mostly monolithic, plus microkernel for different subsystem </a:t>
            </a:r>
            <a:r>
              <a:rPr b="1" i="1" lang="en-US"/>
              <a:t>personalities</a:t>
            </a:r>
            <a:endParaRPr/>
          </a:p>
          <a:p>
            <a:pPr indent="-342900" lvl="0" marL="342900" rtl="0" algn="l">
              <a:spcBef>
                <a:spcPts val="630"/>
              </a:spcBef>
              <a:spcAft>
                <a:spcPts val="0"/>
              </a:spcAft>
              <a:buSzPts val="1980"/>
              <a:buChar char="▪"/>
            </a:pPr>
            <a:r>
              <a:rPr lang="en-US"/>
              <a:t>Apple Mac OS X hybrid, layered, </a:t>
            </a:r>
            <a:r>
              <a:rPr b="1" lang="en-US">
                <a:solidFill>
                  <a:srgbClr val="006699"/>
                </a:solidFill>
                <a:latin typeface="Arial"/>
                <a:ea typeface="Arial"/>
                <a:cs typeface="Arial"/>
                <a:sym typeface="Arial"/>
              </a:rPr>
              <a:t>Aqua</a:t>
            </a:r>
            <a:r>
              <a:rPr lang="en-US"/>
              <a:t> UI plus </a:t>
            </a:r>
            <a:r>
              <a:rPr b="1" lang="en-US">
                <a:solidFill>
                  <a:srgbClr val="006699"/>
                </a:solidFill>
                <a:latin typeface="Arial"/>
                <a:ea typeface="Arial"/>
                <a:cs typeface="Arial"/>
                <a:sym typeface="Arial"/>
              </a:rPr>
              <a:t>Cocoa</a:t>
            </a:r>
            <a:r>
              <a:rPr lang="en-US"/>
              <a:t> programming environment</a:t>
            </a:r>
            <a:endParaRPr/>
          </a:p>
          <a:p>
            <a:pPr indent="-285750" lvl="1" marL="742950" rtl="0" algn="l">
              <a:spcBef>
                <a:spcPts val="630"/>
              </a:spcBef>
              <a:spcAft>
                <a:spcPts val="0"/>
              </a:spcAft>
              <a:buSzPts val="1980"/>
              <a:buChar char="•"/>
            </a:pPr>
            <a:r>
              <a:rPr lang="en-US"/>
              <a:t>Below is kernel consisting of Mach microkernel and BSD Unix parts, plus I/O kit and </a:t>
            </a:r>
            <a:r>
              <a:rPr b="1" lang="en-US"/>
              <a:t>dynamically loadable modules (DLM)  </a:t>
            </a:r>
            <a:r>
              <a:rPr lang="en-US"/>
              <a:t>(called </a:t>
            </a:r>
            <a:r>
              <a:rPr b="1" lang="en-US">
                <a:solidFill>
                  <a:srgbClr val="006699"/>
                </a:solidFill>
                <a:latin typeface="Arial"/>
                <a:ea typeface="Arial"/>
                <a:cs typeface="Arial"/>
                <a:sym typeface="Arial"/>
              </a:rPr>
              <a:t>kernel</a:t>
            </a:r>
            <a:r>
              <a:rPr b="1" lang="en-US">
                <a:solidFill>
                  <a:srgbClr val="3366FF"/>
                </a:solidFill>
              </a:rPr>
              <a:t> </a:t>
            </a:r>
            <a:r>
              <a:rPr b="1" lang="en-US">
                <a:solidFill>
                  <a:srgbClr val="006699"/>
                </a:solidFill>
                <a:latin typeface="Arial"/>
                <a:ea typeface="Arial"/>
                <a:cs typeface="Arial"/>
                <a:sym typeface="Arial"/>
              </a:rPr>
              <a:t>extensions</a:t>
            </a:r>
            <a:r>
              <a:rPr lang="en-US"/>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9"/>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macOS and iOS Structure</a:t>
            </a:r>
            <a:endParaRPr/>
          </a:p>
        </p:txBody>
      </p:sp>
      <p:pic>
        <p:nvPicPr>
          <p:cNvPr id="484" name="Google Shape;484;p69"/>
          <p:cNvPicPr preferRelativeResize="0"/>
          <p:nvPr>
            <p:ph idx="1" type="body"/>
          </p:nvPr>
        </p:nvPicPr>
        <p:blipFill rotWithShape="1">
          <a:blip r:embed="rId3">
            <a:alphaModFix/>
          </a:blip>
          <a:srcRect b="0" l="0" r="0" t="0"/>
          <a:stretch/>
        </p:blipFill>
        <p:spPr>
          <a:xfrm>
            <a:off x="2474913" y="1755775"/>
            <a:ext cx="4498975" cy="3705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0"/>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Darwin</a:t>
            </a:r>
            <a:endParaRPr/>
          </a:p>
        </p:txBody>
      </p:sp>
      <p:pic>
        <p:nvPicPr>
          <p:cNvPr id="490" name="Google Shape;490;p70"/>
          <p:cNvPicPr preferRelativeResize="0"/>
          <p:nvPr>
            <p:ph idx="1" type="body"/>
          </p:nvPr>
        </p:nvPicPr>
        <p:blipFill rotWithShape="1">
          <a:blip r:embed="rId3">
            <a:alphaModFix/>
          </a:blip>
          <a:srcRect b="0" l="0" r="0" t="0"/>
          <a:stretch/>
        </p:blipFill>
        <p:spPr>
          <a:xfrm>
            <a:off x="3441700" y="1393095"/>
            <a:ext cx="2959100" cy="308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71"/>
          <p:cNvSpPr txBox="1"/>
          <p:nvPr>
            <p:ph type="title"/>
          </p:nvPr>
        </p:nvSpPr>
        <p:spPr>
          <a:xfrm>
            <a:off x="457200" y="212725"/>
            <a:ext cx="80708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iOS</a:t>
            </a:r>
            <a:endParaRPr/>
          </a:p>
        </p:txBody>
      </p:sp>
      <p:sp>
        <p:nvSpPr>
          <p:cNvPr id="497" name="Google Shape;497;p71"/>
          <p:cNvSpPr txBox="1"/>
          <p:nvPr>
            <p:ph idx="1" type="body"/>
          </p:nvPr>
        </p:nvSpPr>
        <p:spPr>
          <a:xfrm>
            <a:off x="806450" y="1233488"/>
            <a:ext cx="54848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Apple mobile OS for </a:t>
            </a:r>
            <a:r>
              <a:rPr b="1" i="1" lang="en-US"/>
              <a:t>iPhone</a:t>
            </a:r>
            <a:r>
              <a:rPr lang="en-US"/>
              <a:t>, </a:t>
            </a:r>
            <a:r>
              <a:rPr b="1" i="1" lang="en-US"/>
              <a:t>iPad</a:t>
            </a:r>
            <a:endParaRPr/>
          </a:p>
          <a:p>
            <a:pPr indent="-285750" lvl="1" marL="742950" rtl="0" algn="l">
              <a:spcBef>
                <a:spcPts val="630"/>
              </a:spcBef>
              <a:spcAft>
                <a:spcPts val="0"/>
              </a:spcAft>
              <a:buSzPts val="1980"/>
              <a:buChar char="•"/>
            </a:pPr>
            <a:r>
              <a:rPr lang="en-US"/>
              <a:t>Structured on Mac OS X, added functionality</a:t>
            </a:r>
            <a:endParaRPr/>
          </a:p>
          <a:p>
            <a:pPr indent="-285750" lvl="1" marL="742950" rtl="0" algn="l">
              <a:spcBef>
                <a:spcPts val="630"/>
              </a:spcBef>
              <a:spcAft>
                <a:spcPts val="0"/>
              </a:spcAft>
              <a:buSzPts val="1980"/>
              <a:buChar char="•"/>
            </a:pPr>
            <a:r>
              <a:rPr lang="en-US"/>
              <a:t>Does not run OS X applications natively</a:t>
            </a:r>
            <a:endParaRPr/>
          </a:p>
          <a:p>
            <a:pPr indent="-228600" lvl="2" marL="1085850" rtl="0" algn="l">
              <a:spcBef>
                <a:spcPts val="630"/>
              </a:spcBef>
              <a:spcAft>
                <a:spcPts val="0"/>
              </a:spcAft>
              <a:buSzPts val="1350"/>
              <a:buChar char="4"/>
            </a:pPr>
            <a:r>
              <a:rPr lang="en-US"/>
              <a:t>Also runs on different CPU architecture (ARM vs. Intel)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Cocoa</a:t>
            </a:r>
            <a:r>
              <a:rPr b="1" lang="en-US">
                <a:solidFill>
                  <a:srgbClr val="3366FF"/>
                </a:solidFill>
              </a:rPr>
              <a:t> </a:t>
            </a:r>
            <a:r>
              <a:rPr b="1" lang="en-US">
                <a:solidFill>
                  <a:srgbClr val="006699"/>
                </a:solidFill>
                <a:latin typeface="Arial"/>
                <a:ea typeface="Arial"/>
                <a:cs typeface="Arial"/>
                <a:sym typeface="Arial"/>
              </a:rPr>
              <a:t>Touch</a:t>
            </a:r>
            <a:r>
              <a:rPr b="1" lang="en-US">
                <a:solidFill>
                  <a:srgbClr val="3366FF"/>
                </a:solidFill>
              </a:rPr>
              <a:t> </a:t>
            </a:r>
            <a:r>
              <a:rPr lang="en-US"/>
              <a:t>Objective-C API for developing apps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Media</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layer for graphics, audio, video</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provides cloud computing, databases</a:t>
            </a:r>
            <a:endParaRPr/>
          </a:p>
          <a:p>
            <a:pPr indent="-285750" lvl="1" marL="742950" rtl="0" algn="l">
              <a:spcBef>
                <a:spcPts val="630"/>
              </a:spcBef>
              <a:spcAft>
                <a:spcPts val="0"/>
              </a:spcAft>
              <a:buSzPts val="1980"/>
              <a:buChar char="•"/>
            </a:pPr>
            <a:r>
              <a:rPr lang="en-US"/>
              <a:t>Core operating system, based on Mac OS X kernel</a:t>
            </a:r>
            <a:endParaRPr/>
          </a:p>
        </p:txBody>
      </p:sp>
      <p:pic>
        <p:nvPicPr>
          <p:cNvPr descr="2_17.pdf" id="498" name="Google Shape;498;p71"/>
          <p:cNvPicPr preferRelativeResize="0"/>
          <p:nvPr/>
        </p:nvPicPr>
        <p:blipFill rotWithShape="1">
          <a:blip r:embed="rId3">
            <a:alphaModFix/>
          </a:blip>
          <a:srcRect b="0" l="0" r="0" t="0"/>
          <a:stretch/>
        </p:blipFill>
        <p:spPr>
          <a:xfrm>
            <a:off x="6691313" y="2430463"/>
            <a:ext cx="1952625" cy="20431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1003300" y="220663"/>
            <a:ext cx="77390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104" name="Google Shape;104;p18"/>
          <p:cNvSpPr txBox="1"/>
          <p:nvPr>
            <p:ph idx="1" type="body"/>
          </p:nvPr>
        </p:nvSpPr>
        <p:spPr>
          <a:xfrm>
            <a:off x="844550" y="1158875"/>
            <a:ext cx="7739063" cy="49053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Another set of OS functions exists for ensuring the efficient operation of the</a:t>
            </a:r>
            <a:r>
              <a:rPr b="1" lang="en-US">
                <a:solidFill>
                  <a:srgbClr val="C00000"/>
                </a:solidFill>
              </a:rPr>
              <a:t> System </a:t>
            </a:r>
            <a:r>
              <a:rPr lang="en-US"/>
              <a:t>itself via resource sharing</a:t>
            </a:r>
            <a:endParaRPr/>
          </a:p>
          <a:p>
            <a:pPr indent="-285750" lvl="1" marL="742950" rtl="0" algn="l">
              <a:lnSpc>
                <a:spcPct val="90000"/>
              </a:lnSpc>
              <a:spcBef>
                <a:spcPts val="630"/>
              </a:spcBef>
              <a:spcAft>
                <a:spcPts val="0"/>
              </a:spcAft>
              <a:buSzPts val="1980"/>
              <a:buChar char="•"/>
            </a:pPr>
            <a:r>
              <a:rPr b="1" lang="en-US"/>
              <a:t>Resource allocation - </a:t>
            </a:r>
            <a:r>
              <a:rPr lang="en-US"/>
              <a:t>When  multiple users or multiple jobs running concurrently, resources must be allocated to each of them</a:t>
            </a:r>
            <a:endParaRPr/>
          </a:p>
          <a:p>
            <a:pPr indent="-228600" lvl="2" marL="1085850" rtl="0" algn="l">
              <a:lnSpc>
                <a:spcPct val="90000"/>
              </a:lnSpc>
              <a:spcBef>
                <a:spcPts val="630"/>
              </a:spcBef>
              <a:spcAft>
                <a:spcPts val="0"/>
              </a:spcAft>
              <a:buSzPts val="1350"/>
              <a:buChar char="4"/>
            </a:pPr>
            <a:r>
              <a:rPr lang="en-US"/>
              <a:t>Many types of resources -   CPU cycles, main memory, file storage, I/O devices.</a:t>
            </a:r>
            <a:endParaRPr/>
          </a:p>
          <a:p>
            <a:pPr indent="-285750" lvl="1" marL="742950" rtl="0" algn="l">
              <a:lnSpc>
                <a:spcPct val="90000"/>
              </a:lnSpc>
              <a:spcBef>
                <a:spcPts val="630"/>
              </a:spcBef>
              <a:spcAft>
                <a:spcPts val="0"/>
              </a:spcAft>
              <a:buSzPts val="1980"/>
              <a:buChar char="•"/>
            </a:pPr>
            <a:r>
              <a:rPr b="1" lang="en-US"/>
              <a:t>Logging -</a:t>
            </a:r>
            <a:r>
              <a:rPr lang="en-US"/>
              <a:t> To keep track of which users use how much and what kinds of computer resources</a:t>
            </a:r>
            <a:endParaRPr/>
          </a:p>
          <a:p>
            <a:pPr indent="-285750" lvl="1" marL="742950" rtl="0" algn="l">
              <a:lnSpc>
                <a:spcPct val="90000"/>
              </a:lnSpc>
              <a:spcBef>
                <a:spcPts val="630"/>
              </a:spcBef>
              <a:spcAft>
                <a:spcPts val="0"/>
              </a:spcAft>
              <a:buSzPts val="1980"/>
              <a:buChar char="•"/>
            </a:pPr>
            <a:r>
              <a:rPr b="1" lang="en-US"/>
              <a:t>Protection and security - </a:t>
            </a:r>
            <a:r>
              <a:rPr lang="en-US"/>
              <a:t>The owners of information stored in a multiuser or networked computer system may want to control use of that information, concurrent processes should not interfere with each other</a:t>
            </a:r>
            <a:endParaRPr/>
          </a:p>
          <a:p>
            <a:pPr indent="-228600" lvl="2" marL="1085850" rtl="0" algn="l">
              <a:lnSpc>
                <a:spcPct val="90000"/>
              </a:lnSpc>
              <a:spcBef>
                <a:spcPts val="630"/>
              </a:spcBef>
              <a:spcAft>
                <a:spcPts val="0"/>
              </a:spcAft>
              <a:buSzPts val="1350"/>
              <a:buChar char="4"/>
            </a:pPr>
            <a:r>
              <a:rPr b="1" lang="en-US"/>
              <a:t>Protection</a:t>
            </a:r>
            <a:r>
              <a:rPr lang="en-US"/>
              <a:t> involves ensuring that all access to system resources is controlled</a:t>
            </a:r>
            <a:endParaRPr/>
          </a:p>
          <a:p>
            <a:pPr indent="-228600" lvl="2" marL="1085850" rtl="0" algn="l">
              <a:lnSpc>
                <a:spcPct val="90000"/>
              </a:lnSpc>
              <a:spcBef>
                <a:spcPts val="630"/>
              </a:spcBef>
              <a:spcAft>
                <a:spcPts val="0"/>
              </a:spcAft>
              <a:buSzPts val="1350"/>
              <a:buChar char="4"/>
            </a:pPr>
            <a:r>
              <a:rPr b="1" lang="en-US"/>
              <a:t>Security</a:t>
            </a:r>
            <a:r>
              <a:rPr lang="en-US"/>
              <a:t> of the system from outsiders requires user authentication, extends to defending external I/O devices from invalid access attempts</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2"/>
          <p:cNvSpPr txBox="1"/>
          <p:nvPr>
            <p:ph type="title"/>
          </p:nvPr>
        </p:nvSpPr>
        <p:spPr>
          <a:xfrm>
            <a:off x="457200" y="217488"/>
            <a:ext cx="80518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a:t>
            </a:r>
            <a:endParaRPr/>
          </a:p>
        </p:txBody>
      </p:sp>
      <p:sp>
        <p:nvSpPr>
          <p:cNvPr id="505" name="Google Shape;505;p72"/>
          <p:cNvSpPr txBox="1"/>
          <p:nvPr>
            <p:ph idx="1" type="body"/>
          </p:nvPr>
        </p:nvSpPr>
        <p:spPr>
          <a:xfrm>
            <a:off x="838200" y="1110575"/>
            <a:ext cx="7166429" cy="44121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Developed by Open Handset Alliance (mostly Google)</a:t>
            </a:r>
            <a:endParaRPr/>
          </a:p>
          <a:p>
            <a:pPr indent="-285750" lvl="1" marL="742950" rtl="0" algn="l">
              <a:spcBef>
                <a:spcPts val="630"/>
              </a:spcBef>
              <a:spcAft>
                <a:spcPts val="0"/>
              </a:spcAft>
              <a:buSzPts val="1980"/>
              <a:buChar char="•"/>
            </a:pPr>
            <a:r>
              <a:rPr lang="en-US"/>
              <a:t>Open Source</a:t>
            </a:r>
            <a:endParaRPr/>
          </a:p>
          <a:p>
            <a:pPr indent="-342900" lvl="0" marL="342900" rtl="0" algn="l">
              <a:spcBef>
                <a:spcPts val="630"/>
              </a:spcBef>
              <a:spcAft>
                <a:spcPts val="0"/>
              </a:spcAft>
              <a:buSzPts val="1980"/>
              <a:buChar char="▪"/>
            </a:pPr>
            <a:r>
              <a:rPr lang="en-US"/>
              <a:t>Similar stack to IOS</a:t>
            </a:r>
            <a:endParaRPr/>
          </a:p>
          <a:p>
            <a:pPr indent="-342900" lvl="0" marL="342900" rtl="0" algn="l">
              <a:spcBef>
                <a:spcPts val="630"/>
              </a:spcBef>
              <a:spcAft>
                <a:spcPts val="0"/>
              </a:spcAft>
              <a:buSzPts val="1980"/>
              <a:buChar char="▪"/>
            </a:pPr>
            <a:r>
              <a:rPr lang="en-US"/>
              <a:t>Based on Linux kernel but modified</a:t>
            </a:r>
            <a:endParaRPr/>
          </a:p>
          <a:p>
            <a:pPr indent="-285750" lvl="1" marL="742950" rtl="0" algn="l">
              <a:spcBef>
                <a:spcPts val="630"/>
              </a:spcBef>
              <a:spcAft>
                <a:spcPts val="0"/>
              </a:spcAft>
              <a:buSzPts val="1980"/>
              <a:buChar char="•"/>
            </a:pPr>
            <a:r>
              <a:rPr lang="en-US"/>
              <a:t>Provides process, memory, device-driver management</a:t>
            </a:r>
            <a:endParaRPr/>
          </a:p>
          <a:p>
            <a:pPr indent="-285750" lvl="1" marL="742950" rtl="0" algn="l">
              <a:spcBef>
                <a:spcPts val="630"/>
              </a:spcBef>
              <a:spcAft>
                <a:spcPts val="0"/>
              </a:spcAft>
              <a:buSzPts val="1980"/>
              <a:buChar char="•"/>
            </a:pPr>
            <a:r>
              <a:rPr lang="en-US"/>
              <a:t>Adds power management </a:t>
            </a:r>
            <a:endParaRPr/>
          </a:p>
          <a:p>
            <a:pPr indent="-342900" lvl="0" marL="342900" rtl="0" algn="l">
              <a:spcBef>
                <a:spcPts val="630"/>
              </a:spcBef>
              <a:spcAft>
                <a:spcPts val="0"/>
              </a:spcAft>
              <a:buSzPts val="1980"/>
              <a:buChar char="▪"/>
            </a:pPr>
            <a:r>
              <a:rPr lang="en-US"/>
              <a:t>Runtime environment includes core set of libraries and Dalvik virtual machine</a:t>
            </a:r>
            <a:endParaRPr/>
          </a:p>
          <a:p>
            <a:pPr indent="-285750" lvl="1" marL="742950" rtl="0" algn="l">
              <a:spcBef>
                <a:spcPts val="630"/>
              </a:spcBef>
              <a:spcAft>
                <a:spcPts val="0"/>
              </a:spcAft>
              <a:buSzPts val="1980"/>
              <a:buChar char="•"/>
            </a:pPr>
            <a:r>
              <a:rPr lang="en-US"/>
              <a:t>Apps developed in Java plus Android API</a:t>
            </a:r>
            <a:endParaRPr/>
          </a:p>
          <a:p>
            <a:pPr indent="-228600" lvl="2" marL="1085850" rtl="0" algn="l">
              <a:spcBef>
                <a:spcPts val="630"/>
              </a:spcBef>
              <a:spcAft>
                <a:spcPts val="0"/>
              </a:spcAft>
              <a:buSzPts val="1350"/>
              <a:buChar char="4"/>
            </a:pPr>
            <a:r>
              <a:rPr lang="en-US"/>
              <a:t>Java class files compiled to Java bytecode then translated to executable than runs in Dalvik VM</a:t>
            </a:r>
            <a:endParaRPr/>
          </a:p>
          <a:p>
            <a:pPr indent="-342900" lvl="0" marL="342900" rtl="0" algn="l">
              <a:spcBef>
                <a:spcPts val="630"/>
              </a:spcBef>
              <a:spcAft>
                <a:spcPts val="0"/>
              </a:spcAft>
              <a:buSzPts val="1980"/>
              <a:buChar char="▪"/>
            </a:pPr>
            <a:r>
              <a:rPr lang="en-US"/>
              <a:t>Libraries include frameworks for web browser (webkit), database (SQLite), multimedia, smaller libc</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3"/>
          <p:cNvSpPr txBox="1"/>
          <p:nvPr>
            <p:ph type="title"/>
          </p:nvPr>
        </p:nvSpPr>
        <p:spPr>
          <a:xfrm>
            <a:off x="457200" y="2143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 Architecture</a:t>
            </a:r>
            <a:endParaRPr/>
          </a:p>
        </p:txBody>
      </p:sp>
      <p:pic>
        <p:nvPicPr>
          <p:cNvPr id="512" name="Google Shape;512;p73"/>
          <p:cNvPicPr preferRelativeResize="0"/>
          <p:nvPr/>
        </p:nvPicPr>
        <p:blipFill rotWithShape="1">
          <a:blip r:embed="rId3">
            <a:alphaModFix/>
          </a:blip>
          <a:srcRect b="0" l="0" r="0" t="0"/>
          <a:stretch/>
        </p:blipFill>
        <p:spPr>
          <a:xfrm>
            <a:off x="2962275" y="1135063"/>
            <a:ext cx="3219450" cy="50053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4"/>
          <p:cNvSpPr txBox="1"/>
          <p:nvPr>
            <p:ph type="title"/>
          </p:nvPr>
        </p:nvSpPr>
        <p:spPr>
          <a:xfrm>
            <a:off x="702039" y="182898"/>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Introduction to UNIX and LINUX</a:t>
            </a:r>
            <a:endParaRPr sz="2800"/>
          </a:p>
        </p:txBody>
      </p:sp>
      <p:sp>
        <p:nvSpPr>
          <p:cNvPr id="519" name="Google Shape;519;p74"/>
          <p:cNvSpPr txBox="1"/>
          <p:nvPr>
            <p:ph idx="1" type="body"/>
          </p:nvPr>
        </p:nvSpPr>
        <p:spPr>
          <a:xfrm>
            <a:off x="885825" y="1154113"/>
            <a:ext cx="759618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was written by </a:t>
            </a:r>
            <a:r>
              <a:rPr b="1" lang="en-US">
                <a:solidFill>
                  <a:srgbClr val="006699"/>
                </a:solidFill>
                <a:latin typeface="Arial"/>
                <a:ea typeface="Arial"/>
                <a:cs typeface="Arial"/>
                <a:sym typeface="Arial"/>
              </a:rPr>
              <a:t>Dennis Ritchie </a:t>
            </a:r>
            <a:r>
              <a:rPr lang="en-US"/>
              <a:t>and </a:t>
            </a:r>
            <a:r>
              <a:rPr b="1" lang="en-US">
                <a:solidFill>
                  <a:srgbClr val="006699"/>
                </a:solidFill>
                <a:latin typeface="Arial"/>
                <a:ea typeface="Arial"/>
                <a:cs typeface="Arial"/>
                <a:sym typeface="Arial"/>
              </a:rPr>
              <a:t>Ken Thomson </a:t>
            </a:r>
            <a:r>
              <a:rPr lang="en-US"/>
              <a:t>at  AT &amp; T Bell Labs in 1960 (complete package)</a:t>
            </a:r>
            <a:endParaRPr/>
          </a:p>
          <a:p>
            <a:pPr indent="-342900" lvl="0" marL="342900" rtl="0" algn="l">
              <a:spcBef>
                <a:spcPts val="630"/>
              </a:spcBef>
              <a:spcAft>
                <a:spcPts val="0"/>
              </a:spcAft>
              <a:buSzPts val="1980"/>
              <a:buChar char="▪"/>
            </a:pPr>
            <a:r>
              <a:rPr lang="en-US"/>
              <a:t>Initially written in assembly language and a high level language B</a:t>
            </a:r>
            <a:endParaRPr/>
          </a:p>
          <a:p>
            <a:pPr indent="-285750" lvl="1" marL="742950" rtl="0" algn="l">
              <a:spcBef>
                <a:spcPts val="630"/>
              </a:spcBef>
              <a:spcAft>
                <a:spcPts val="0"/>
              </a:spcAft>
              <a:buSzPts val="1980"/>
              <a:buChar char="•"/>
            </a:pPr>
            <a:r>
              <a:rPr lang="en-US"/>
              <a:t>Later converted from B to C language</a:t>
            </a:r>
            <a:endParaRPr/>
          </a:p>
          <a:p>
            <a:pPr indent="-285750" lvl="1" marL="742950" rtl="0" algn="l">
              <a:spcBef>
                <a:spcPts val="630"/>
              </a:spcBef>
              <a:spcAft>
                <a:spcPts val="0"/>
              </a:spcAft>
              <a:buSzPts val="1980"/>
              <a:buChar char="•"/>
            </a:pPr>
            <a:r>
              <a:rPr lang="en-US"/>
              <a:t>Source code is not available to general public</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Solaris, UNIX, BSD, AIS, Darwin, MacOS X</a:t>
            </a:r>
            <a:endParaRPr b="1">
              <a:solidFill>
                <a:srgbClr val="006699"/>
              </a:solidFill>
              <a:latin typeface="Arial"/>
              <a:ea typeface="Arial"/>
              <a:cs typeface="Arial"/>
              <a:sym typeface="Arial"/>
            </a:endParaRPr>
          </a:p>
          <a:p>
            <a:pPr indent="-342900" lvl="0" marL="342900" rtl="0" algn="l">
              <a:spcBef>
                <a:spcPts val="630"/>
              </a:spcBef>
              <a:spcAft>
                <a:spcPts val="0"/>
              </a:spcAft>
              <a:buSzPts val="1980"/>
              <a:buChar char="▪"/>
            </a:pPr>
            <a:r>
              <a:rPr lang="en-US"/>
              <a:t>LINUX was written by Linus Torvalds (Just the kernel) </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Linus Torvalds </a:t>
            </a:r>
            <a:r>
              <a:rPr lang="en-US"/>
              <a:t>was an undergrad student at the university of Helsinki, Finland in 1991.</a:t>
            </a:r>
            <a:endParaRPr/>
          </a:p>
          <a:p>
            <a:pPr indent="-285750" lvl="1" marL="742950" rtl="0" algn="l">
              <a:spcBef>
                <a:spcPts val="630"/>
              </a:spcBef>
              <a:spcAft>
                <a:spcPts val="0"/>
              </a:spcAft>
              <a:buSzPts val="1980"/>
              <a:buChar char="•"/>
            </a:pPr>
            <a:r>
              <a:rPr lang="en-US"/>
              <a:t>Most popular </a:t>
            </a:r>
            <a:r>
              <a:rPr b="1" lang="en-US">
                <a:solidFill>
                  <a:srgbClr val="006699"/>
                </a:solidFill>
                <a:latin typeface="Arial"/>
                <a:ea typeface="Arial"/>
                <a:cs typeface="Arial"/>
                <a:sym typeface="Arial"/>
              </a:rPr>
              <a:t>open source operating system </a:t>
            </a:r>
            <a:r>
              <a:rPr lang="en-US"/>
              <a:t>(clone to UNIX)</a:t>
            </a:r>
            <a:endParaRPr/>
          </a:p>
          <a:p>
            <a:pPr indent="-285750" lvl="1" marL="742950" rtl="0" algn="l">
              <a:spcBef>
                <a:spcPts val="630"/>
              </a:spcBef>
              <a:spcAft>
                <a:spcPts val="0"/>
              </a:spcAft>
              <a:buSzPts val="1980"/>
              <a:buChar char="•"/>
            </a:pPr>
            <a:r>
              <a:rPr lang="en-US"/>
              <a:t>Source code is available to general public</a:t>
            </a:r>
            <a:endParaRPr/>
          </a:p>
          <a:p>
            <a:pPr indent="-285750" lvl="1" marL="742950" rtl="0" algn="l">
              <a:spcBef>
                <a:spcPts val="630"/>
              </a:spcBef>
              <a:spcAft>
                <a:spcPts val="0"/>
              </a:spcAft>
              <a:buSzPts val="1980"/>
              <a:buChar char="•"/>
            </a:pPr>
            <a:r>
              <a:rPr lang="en-US"/>
              <a:t>UNIX Like OS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Ubuntu, Fedora, Red Hat, CentOS, Debian, android</a:t>
            </a:r>
            <a:endParaRPr b="1">
              <a:solidFill>
                <a:srgbClr val="006699"/>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br>
              <a:rPr lang="en-US"/>
            </a:br>
            <a:r>
              <a:rPr lang="en-US"/>
              <a:t>UNIX/LINUX File System</a:t>
            </a:r>
            <a:endParaRPr/>
          </a:p>
        </p:txBody>
      </p:sp>
      <p:sp>
        <p:nvSpPr>
          <p:cNvPr id="525" name="Google Shape;525;p75"/>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has a </a:t>
            </a:r>
            <a:r>
              <a:rPr b="1" lang="en-US">
                <a:solidFill>
                  <a:srgbClr val="006699"/>
                </a:solidFill>
                <a:latin typeface="Arial"/>
                <a:ea typeface="Arial"/>
                <a:cs typeface="Arial"/>
                <a:sym typeface="Arial"/>
              </a:rPr>
              <a:t>hierarchical file </a:t>
            </a:r>
            <a:r>
              <a:rPr lang="en-US"/>
              <a:t>system</a:t>
            </a:r>
            <a:endParaRPr/>
          </a:p>
          <a:p>
            <a:pPr indent="-342900" lvl="0" marL="342900" rtl="0" algn="l">
              <a:spcBef>
                <a:spcPts val="630"/>
              </a:spcBef>
              <a:spcAft>
                <a:spcPts val="0"/>
              </a:spcAft>
              <a:buSzPts val="1980"/>
              <a:buChar char="▪"/>
            </a:pPr>
            <a:r>
              <a:rPr lang="en-US"/>
              <a:t>Consist of a </a:t>
            </a:r>
            <a:r>
              <a:rPr b="1" lang="en-US">
                <a:solidFill>
                  <a:srgbClr val="006699"/>
                </a:solidFill>
                <a:latin typeface="Arial"/>
                <a:ea typeface="Arial"/>
                <a:cs typeface="Arial"/>
                <a:sym typeface="Arial"/>
              </a:rPr>
              <a:t>root directory </a:t>
            </a:r>
            <a:r>
              <a:rPr lang="en-US"/>
              <a:t>with other directories and files </a:t>
            </a:r>
            <a:endParaRPr/>
          </a:p>
          <a:p>
            <a:pPr indent="-342900" lvl="0" marL="342900" rtl="0" algn="l">
              <a:spcBef>
                <a:spcPts val="630"/>
              </a:spcBef>
              <a:spcAft>
                <a:spcPts val="0"/>
              </a:spcAft>
              <a:buSzPts val="1980"/>
              <a:buChar char="▪"/>
            </a:pPr>
            <a:r>
              <a:rPr lang="en-US"/>
              <a:t>The CLI is used to navigate the hierarchical file system</a:t>
            </a:r>
            <a:endParaRPr/>
          </a:p>
          <a:p>
            <a:pPr indent="-342900" lvl="0" marL="342900" rtl="0" algn="l">
              <a:spcBef>
                <a:spcPts val="630"/>
              </a:spcBef>
              <a:spcAft>
                <a:spcPts val="0"/>
              </a:spcAft>
              <a:buSzPts val="1980"/>
              <a:buChar char="▪"/>
            </a:pPr>
            <a:r>
              <a:rPr lang="en-US"/>
              <a:t>Directories and files are specified by </a:t>
            </a:r>
            <a:r>
              <a:rPr b="1" lang="en-US">
                <a:solidFill>
                  <a:srgbClr val="006699"/>
                </a:solidFill>
                <a:latin typeface="Arial"/>
                <a:ea typeface="Arial"/>
                <a:cs typeface="Arial"/>
                <a:sym typeface="Arial"/>
              </a:rPr>
              <a:t>filenames</a:t>
            </a:r>
            <a:endParaRPr/>
          </a:p>
          <a:p>
            <a:pPr indent="-342900" lvl="0" marL="342900" rtl="0" algn="l">
              <a:spcBef>
                <a:spcPts val="630"/>
              </a:spcBef>
              <a:spcAft>
                <a:spcPts val="0"/>
              </a:spcAft>
              <a:buSzPts val="1980"/>
              <a:buChar char="▪"/>
            </a:pPr>
            <a:r>
              <a:rPr lang="en-US"/>
              <a:t>The root folder is the </a:t>
            </a:r>
            <a:r>
              <a:rPr b="1" lang="en-US">
                <a:solidFill>
                  <a:srgbClr val="006699"/>
                </a:solidFill>
                <a:latin typeface="Arial"/>
                <a:ea typeface="Arial"/>
                <a:cs typeface="Arial"/>
                <a:sym typeface="Arial"/>
              </a:rPr>
              <a:t>main directory</a:t>
            </a:r>
            <a:endParaRPr/>
          </a:p>
          <a:p>
            <a:pPr indent="-342900" lvl="0" marL="342900" rtl="0" algn="l">
              <a:spcBef>
                <a:spcPts val="630"/>
              </a:spcBef>
              <a:spcAft>
                <a:spcPts val="0"/>
              </a:spcAft>
              <a:buSzPts val="1980"/>
              <a:buChar char="▪"/>
            </a:pPr>
            <a:r>
              <a:rPr lang="en-US"/>
              <a:t>Files are specified with </a:t>
            </a:r>
            <a:r>
              <a:rPr b="1" lang="en-US">
                <a:solidFill>
                  <a:srgbClr val="006699"/>
                </a:solidFill>
                <a:latin typeface="Arial"/>
                <a:ea typeface="Arial"/>
                <a:cs typeface="Arial"/>
                <a:sym typeface="Arial"/>
              </a:rPr>
              <a:t>pathname</a:t>
            </a:r>
            <a:endParaRPr/>
          </a:p>
          <a:p>
            <a:pPr indent="-342900" lvl="0" marL="342900" rtl="0" algn="l">
              <a:spcBef>
                <a:spcPts val="630"/>
              </a:spcBef>
              <a:spcAft>
                <a:spcPts val="0"/>
              </a:spcAft>
              <a:buSzPts val="1980"/>
              <a:buChar char="▪"/>
            </a:pPr>
            <a:r>
              <a:rPr lang="en-US"/>
              <a:t>Example:</a:t>
            </a:r>
            <a:endParaRPr/>
          </a:p>
          <a:p>
            <a:pPr indent="-285750" lvl="1" marL="742950" rtl="0" algn="l">
              <a:spcBef>
                <a:spcPts val="630"/>
              </a:spcBef>
              <a:spcAft>
                <a:spcPts val="0"/>
              </a:spcAft>
              <a:buSzPts val="1980"/>
              <a:buChar char="•"/>
            </a:pPr>
            <a:r>
              <a:rPr lang="en-US"/>
              <a:t>CSE204/assignments/assignment1.c (</a:t>
            </a:r>
            <a:r>
              <a:rPr b="1" lang="en-US"/>
              <a:t>relative path)</a:t>
            </a:r>
            <a:endParaRPr/>
          </a:p>
          <a:p>
            <a:pPr indent="-285750" lvl="1" marL="742950" rtl="0" algn="l">
              <a:spcBef>
                <a:spcPts val="630"/>
              </a:spcBef>
              <a:spcAft>
                <a:spcPts val="0"/>
              </a:spcAft>
              <a:buSzPts val="1980"/>
              <a:buChar char="•"/>
            </a:pPr>
            <a:r>
              <a:rPr lang="en-US"/>
              <a:t>/home/DCSE/sidra/course/CSE204 </a:t>
            </a:r>
            <a:r>
              <a:rPr b="1" lang="en-US"/>
              <a:t>(absolute path)</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UNIX/LINUX File System</a:t>
            </a:r>
            <a:endParaRPr/>
          </a:p>
        </p:txBody>
      </p:sp>
      <p:graphicFrame>
        <p:nvGraphicFramePr>
          <p:cNvPr id="532" name="Google Shape;532;p76"/>
          <p:cNvGraphicFramePr/>
          <p:nvPr/>
        </p:nvGraphicFramePr>
        <p:xfrm>
          <a:off x="1334442" y="1136825"/>
          <a:ext cx="3000000" cy="3000000"/>
        </p:xfrm>
        <a:graphic>
          <a:graphicData uri="http://schemas.openxmlformats.org/drawingml/2006/table">
            <a:tbl>
              <a:tblPr bandRow="1" firstRow="1">
                <a:noFill/>
                <a:tableStyleId>{D48DFD9B-DE54-40DB-85E9-26F14E0B36F4}</a:tableStyleId>
              </a:tblPr>
              <a:tblGrid>
                <a:gridCol w="1507725"/>
                <a:gridCol w="4815000"/>
              </a:tblGrid>
              <a:tr h="439475">
                <a:tc>
                  <a:txBody>
                    <a:bodyPr/>
                    <a:lstStyle/>
                    <a:p>
                      <a:pPr indent="0" lvl="0" marL="0" marR="0" rtl="0" algn="l">
                        <a:spcBef>
                          <a:spcPts val="0"/>
                        </a:spcBef>
                        <a:spcAft>
                          <a:spcPts val="0"/>
                        </a:spcAft>
                        <a:buNone/>
                      </a:pPr>
                      <a:r>
                        <a:rPr lang="en-US" sz="1800" u="none" cap="none" strike="noStrike"/>
                        <a:t>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Description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9475">
                <a:tc>
                  <a:txBody>
                    <a:bodyPr/>
                    <a:lstStyle/>
                    <a:p>
                      <a:pPr indent="0" lvl="0" marL="0" marR="0" rtl="0" algn="l">
                        <a:spcBef>
                          <a:spcPts val="0"/>
                        </a:spcBef>
                        <a:spcAft>
                          <a:spcPts val="0"/>
                        </a:spcAft>
                        <a:buNone/>
                      </a:pPr>
                      <a:r>
                        <a:rPr lang="en-US" sz="1800"/>
                        <a:t>/</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Root</a:t>
                      </a:r>
                      <a:r>
                        <a:rPr lang="en-US" sz="1800"/>
                        <a:t> 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9475">
                <a:tc>
                  <a:txBody>
                    <a:bodyPr/>
                    <a:lstStyle/>
                    <a:p>
                      <a:pPr indent="0" lvl="0" marL="0" marR="0" rtl="0" algn="l">
                        <a:spcBef>
                          <a:spcPts val="0"/>
                        </a:spcBef>
                        <a:spcAft>
                          <a:spcPts val="0"/>
                        </a:spcAft>
                        <a:buNone/>
                      </a:pPr>
                      <a:r>
                        <a:rPr lang="en-US" sz="1800"/>
                        <a:t>/bin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Binary</a:t>
                      </a:r>
                      <a:r>
                        <a:rPr lang="en-US" sz="1800"/>
                        <a:t> executable files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9475">
                <a:tc>
                  <a:txBody>
                    <a:bodyPr/>
                    <a:lstStyle/>
                    <a:p>
                      <a:pPr indent="0" lvl="0" marL="0" marR="0" rtl="0" algn="l">
                        <a:spcBef>
                          <a:spcPts val="0"/>
                        </a:spcBef>
                        <a:spcAft>
                          <a:spcPts val="0"/>
                        </a:spcAft>
                        <a:buNone/>
                      </a:pPr>
                      <a:r>
                        <a:rPr lang="en-US" sz="1800"/>
                        <a:t>/boot</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Essential</a:t>
                      </a:r>
                      <a:r>
                        <a:rPr lang="en-US" sz="1800"/>
                        <a:t> system boot files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9475">
                <a:tc>
                  <a:txBody>
                    <a:bodyPr/>
                    <a:lstStyle/>
                    <a:p>
                      <a:pPr indent="0" lvl="0" marL="0" marR="0" rtl="0" algn="l">
                        <a:spcBef>
                          <a:spcPts val="0"/>
                        </a:spcBef>
                        <a:spcAft>
                          <a:spcPts val="0"/>
                        </a:spcAft>
                        <a:buNone/>
                      </a:pPr>
                      <a:r>
                        <a:rPr lang="en-US" sz="1800"/>
                        <a:t>/home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Home directory for user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33" name="Google Shape;533;p76"/>
          <p:cNvGraphicFramePr/>
          <p:nvPr/>
        </p:nvGraphicFramePr>
        <p:xfrm>
          <a:off x="1334442" y="3345370"/>
          <a:ext cx="3000000" cy="3000000"/>
        </p:xfrm>
        <a:graphic>
          <a:graphicData uri="http://schemas.openxmlformats.org/drawingml/2006/table">
            <a:tbl>
              <a:tblPr bandRow="1" firstRow="1">
                <a:noFill/>
                <a:tableStyleId>{D48DFD9B-DE54-40DB-85E9-26F14E0B36F4}</a:tableStyleId>
              </a:tblPr>
              <a:tblGrid>
                <a:gridCol w="1507725"/>
                <a:gridCol w="4815000"/>
              </a:tblGrid>
              <a:tr h="407300">
                <a:tc>
                  <a:txBody>
                    <a:bodyPr/>
                    <a:lstStyle/>
                    <a:p>
                      <a:pPr indent="0" lvl="0" marL="0" marR="0" rtl="0" algn="l">
                        <a:spcBef>
                          <a:spcPts val="0"/>
                        </a:spcBef>
                        <a:spcAft>
                          <a:spcPts val="0"/>
                        </a:spcAft>
                        <a:buNone/>
                      </a:pPr>
                      <a:r>
                        <a:rPr b="0" lang="en-US" sz="1800"/>
                        <a:t>/dev</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Devices</a:t>
                      </a:r>
                      <a:r>
                        <a:rPr b="0" lang="en-US" sz="1800"/>
                        <a:t> directory</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7300">
                <a:tc>
                  <a:txBody>
                    <a:bodyPr/>
                    <a:lstStyle/>
                    <a:p>
                      <a:pPr indent="0" lvl="0" marL="0" marR="0" rtl="0" algn="l">
                        <a:spcBef>
                          <a:spcPts val="0"/>
                        </a:spcBef>
                        <a:spcAft>
                          <a:spcPts val="0"/>
                        </a:spcAft>
                        <a:buNone/>
                      </a:pPr>
                      <a:r>
                        <a:rPr lang="en-US" sz="1800"/>
                        <a:t>/etc</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Configuration</a:t>
                      </a:r>
                      <a:r>
                        <a:rPr lang="en-US" sz="1800"/>
                        <a:t> files 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7300">
                <a:tc>
                  <a:txBody>
                    <a:bodyPr/>
                    <a:lstStyle/>
                    <a:p>
                      <a:pPr indent="0" lvl="0" marL="0" marR="0" rtl="0" algn="l">
                        <a:spcBef>
                          <a:spcPts val="0"/>
                        </a:spcBef>
                        <a:spcAft>
                          <a:spcPts val="0"/>
                        </a:spcAft>
                        <a:buNone/>
                      </a:pPr>
                      <a:r>
                        <a:rPr lang="en-US" sz="1800"/>
                        <a:t>/usr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User</a:t>
                      </a:r>
                      <a:r>
                        <a:rPr lang="en-US" sz="1800"/>
                        <a:t> files 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7550">
                <a:tc>
                  <a:txBody>
                    <a:bodyPr/>
                    <a:lstStyle/>
                    <a:p>
                      <a:pPr indent="0" lvl="0" marL="0" marR="0" rtl="0" algn="l">
                        <a:spcBef>
                          <a:spcPts val="0"/>
                        </a:spcBef>
                        <a:spcAft>
                          <a:spcPts val="0"/>
                        </a:spcAft>
                        <a:buNone/>
                      </a:pPr>
                      <a:r>
                        <a:rPr lang="en-US" sz="1800"/>
                        <a:t>/lib</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UNIX</a:t>
                      </a:r>
                      <a:r>
                        <a:rPr lang="en-US" sz="1800"/>
                        <a:t> system l</a:t>
                      </a:r>
                      <a:r>
                        <a:rPr lang="en-US" sz="1800"/>
                        <a:t>ibrary</a:t>
                      </a:r>
                      <a:r>
                        <a:rPr lang="en-US" sz="1800"/>
                        <a:t> files/kernel modules 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7300">
                <a:tc>
                  <a:txBody>
                    <a:bodyPr/>
                    <a:lstStyle/>
                    <a:p>
                      <a:pPr indent="0" lvl="0" marL="0" marR="0" rtl="0" algn="l">
                        <a:spcBef>
                          <a:spcPts val="0"/>
                        </a:spcBef>
                        <a:spcAft>
                          <a:spcPts val="0"/>
                        </a:spcAft>
                        <a:buNone/>
                      </a:pPr>
                      <a:r>
                        <a:rPr lang="en-US" sz="1800"/>
                        <a:t>/tmp</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Temporary</a:t>
                      </a:r>
                      <a:r>
                        <a:rPr lang="en-US" sz="1800"/>
                        <a:t> files</a:t>
                      </a:r>
                      <a:r>
                        <a:rPr lang="en-US" sz="1800"/>
                        <a:t> directory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34" name="Google Shape;534;p76"/>
          <p:cNvGraphicFramePr/>
          <p:nvPr/>
        </p:nvGraphicFramePr>
        <p:xfrm>
          <a:off x="1334442" y="5609067"/>
          <a:ext cx="3000000" cy="3000000"/>
        </p:xfrm>
        <a:graphic>
          <a:graphicData uri="http://schemas.openxmlformats.org/drawingml/2006/table">
            <a:tbl>
              <a:tblPr bandRow="1" firstRow="1">
                <a:noFill/>
                <a:tableStyleId>{D48DFD9B-DE54-40DB-85E9-26F14E0B36F4}</a:tableStyleId>
              </a:tblPr>
              <a:tblGrid>
                <a:gridCol w="1507725"/>
                <a:gridCol w="4815000"/>
              </a:tblGrid>
              <a:tr h="345675">
                <a:tc>
                  <a:txBody>
                    <a:bodyPr/>
                    <a:lstStyle/>
                    <a:p>
                      <a:pPr indent="0" lvl="0" marL="0" marR="0" rtl="0" algn="l">
                        <a:spcBef>
                          <a:spcPts val="0"/>
                        </a:spcBef>
                        <a:spcAft>
                          <a:spcPts val="0"/>
                        </a:spcAft>
                        <a:buNone/>
                      </a:pPr>
                      <a:r>
                        <a:rPr b="0" lang="en-US" sz="1800"/>
                        <a:t>/root</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Home directory for super user</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325">
                <a:tc>
                  <a:txBody>
                    <a:bodyPr/>
                    <a:lstStyle/>
                    <a:p>
                      <a:pPr indent="0" lvl="0" marL="0" marR="0" rtl="0" algn="l">
                        <a:spcBef>
                          <a:spcPts val="0"/>
                        </a:spcBef>
                        <a:spcAft>
                          <a:spcPts val="0"/>
                        </a:spcAft>
                        <a:buNone/>
                      </a:pPr>
                      <a:r>
                        <a:rPr lang="en-US" sz="1800"/>
                        <a:t>/sbin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utility files</a:t>
                      </a:r>
                      <a:r>
                        <a:rPr lang="en-US" sz="1800"/>
                        <a:t> directory for</a:t>
                      </a:r>
                      <a:r>
                        <a:rPr lang="en-US" sz="1800"/>
                        <a:t> system admin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7"/>
          <p:cNvSpPr txBox="1"/>
          <p:nvPr>
            <p:ph type="title"/>
          </p:nvPr>
        </p:nvSpPr>
        <p:spPr>
          <a:xfrm>
            <a:off x="682716" y="258879"/>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UNIX/LINUX File System</a:t>
            </a:r>
            <a:endParaRPr/>
          </a:p>
        </p:txBody>
      </p:sp>
      <p:pic>
        <p:nvPicPr>
          <p:cNvPr descr="The Unix File Structure" id="540" name="Google Shape;540;p77"/>
          <p:cNvPicPr preferRelativeResize="0"/>
          <p:nvPr>
            <p:ph idx="1" type="body"/>
          </p:nvPr>
        </p:nvPicPr>
        <p:blipFill rotWithShape="1">
          <a:blip r:embed="rId3">
            <a:alphaModFix/>
          </a:blip>
          <a:srcRect b="0" l="0" r="0" t="0"/>
          <a:stretch/>
        </p:blipFill>
        <p:spPr>
          <a:xfrm>
            <a:off x="1281718" y="1233488"/>
            <a:ext cx="6879197" cy="495543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Unix architecture and file system - Unix" id="545" name="Google Shape;545;p78"/>
          <p:cNvPicPr preferRelativeResize="0"/>
          <p:nvPr>
            <p:ph idx="1" type="body"/>
          </p:nvPr>
        </p:nvPicPr>
        <p:blipFill rotWithShape="1">
          <a:blip r:embed="rId3">
            <a:alphaModFix/>
          </a:blip>
          <a:srcRect b="0" l="0" r="0" t="0"/>
          <a:stretch/>
        </p:blipFill>
        <p:spPr>
          <a:xfrm>
            <a:off x="1280166" y="1233488"/>
            <a:ext cx="6780517" cy="4530725"/>
          </a:xfrm>
          <a:prstGeom prst="rect">
            <a:avLst/>
          </a:prstGeom>
          <a:noFill/>
          <a:ln>
            <a:noFill/>
          </a:ln>
        </p:spPr>
      </p:pic>
      <p:sp>
        <p:nvSpPr>
          <p:cNvPr id="546" name="Google Shape;546;p78"/>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UNIX/LINUX File System</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631825" y="236576"/>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br>
              <a:rPr lang="en-US"/>
            </a:br>
            <a:r>
              <a:rPr lang="en-US"/>
              <a:t>UNIX/LINUX Directory Hierarchy</a:t>
            </a:r>
            <a:endParaRPr/>
          </a:p>
        </p:txBody>
      </p:sp>
      <p:sp>
        <p:nvSpPr>
          <p:cNvPr id="553" name="Google Shape;553;p79"/>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Root directory (/)</a:t>
            </a:r>
            <a:endParaRPr/>
          </a:p>
          <a:p>
            <a:pPr indent="-342900" lvl="0" marL="342900" rtl="0" algn="l">
              <a:spcBef>
                <a:spcPts val="630"/>
              </a:spcBef>
              <a:spcAft>
                <a:spcPts val="0"/>
              </a:spcAft>
              <a:buSzPts val="1980"/>
              <a:buChar char="▪"/>
            </a:pPr>
            <a:r>
              <a:rPr lang="en-US"/>
              <a:t>Home/login directory (~ , $HOME, $home)</a:t>
            </a:r>
            <a:endParaRPr/>
          </a:p>
          <a:p>
            <a:pPr indent="-342900" lvl="0" marL="342900" rtl="0" algn="l">
              <a:spcBef>
                <a:spcPts val="630"/>
              </a:spcBef>
              <a:spcAft>
                <a:spcPts val="0"/>
              </a:spcAft>
              <a:buSzPts val="1980"/>
              <a:buChar char="▪"/>
            </a:pPr>
            <a:r>
              <a:rPr lang="en-US"/>
              <a:t>Current/working directory (.)</a:t>
            </a:r>
            <a:endParaRPr/>
          </a:p>
          <a:p>
            <a:pPr indent="-342900" lvl="0" marL="342900" rtl="0" algn="l">
              <a:spcBef>
                <a:spcPts val="630"/>
              </a:spcBef>
              <a:spcAft>
                <a:spcPts val="0"/>
              </a:spcAft>
              <a:buSzPts val="1980"/>
              <a:buChar char="▪"/>
            </a:pPr>
            <a:r>
              <a:rPr lang="en-US"/>
              <a:t>Parent of current working directory (..)</a:t>
            </a:r>
            <a:endParaRPr/>
          </a:p>
          <a:p>
            <a:pPr indent="-342900" lvl="0" marL="342900" rtl="0" algn="l">
              <a:spcBef>
                <a:spcPts val="630"/>
              </a:spcBef>
              <a:spcAft>
                <a:spcPts val="0"/>
              </a:spcAft>
              <a:buSzPts val="1980"/>
              <a:buChar char="▪"/>
            </a:pPr>
            <a:r>
              <a:rPr lang="en-US"/>
              <a:t>Important commands in bash:</a:t>
            </a:r>
            <a:endParaRPr/>
          </a:p>
          <a:p>
            <a:pPr indent="-285750" lvl="1" marL="742950" rtl="0" algn="l">
              <a:spcBef>
                <a:spcPts val="630"/>
              </a:spcBef>
              <a:spcAft>
                <a:spcPts val="0"/>
              </a:spcAft>
              <a:buSzPts val="1980"/>
              <a:buChar char="•"/>
            </a:pPr>
            <a:r>
              <a:rPr b="1" lang="en-US"/>
              <a:t>ls:</a:t>
            </a:r>
            <a:r>
              <a:rPr lang="en-US"/>
              <a:t> display the contents of current directory</a:t>
            </a:r>
            <a:endParaRPr/>
          </a:p>
          <a:p>
            <a:pPr indent="-285750" lvl="1" marL="742950" rtl="0" algn="l">
              <a:spcBef>
                <a:spcPts val="630"/>
              </a:spcBef>
              <a:spcAft>
                <a:spcPts val="0"/>
              </a:spcAft>
              <a:buSzPts val="1980"/>
              <a:buChar char="•"/>
            </a:pPr>
            <a:r>
              <a:rPr b="1" lang="en-US"/>
              <a:t>cd: </a:t>
            </a:r>
            <a:r>
              <a:rPr lang="en-US"/>
              <a:t>change directory</a:t>
            </a:r>
            <a:endParaRPr/>
          </a:p>
          <a:p>
            <a:pPr indent="-285750" lvl="1" marL="742950" rtl="0" algn="l">
              <a:spcBef>
                <a:spcPts val="630"/>
              </a:spcBef>
              <a:spcAft>
                <a:spcPts val="0"/>
              </a:spcAft>
              <a:buSzPts val="1980"/>
              <a:buChar char="•"/>
            </a:pPr>
            <a:r>
              <a:rPr b="1" lang="en-US"/>
              <a:t>pwd: </a:t>
            </a:r>
            <a:r>
              <a:rPr lang="en-US"/>
              <a:t>print working directory</a:t>
            </a:r>
            <a:endParaRPr/>
          </a:p>
          <a:p>
            <a:pPr indent="-285750" lvl="1" marL="742950" rtl="0" algn="l">
              <a:spcBef>
                <a:spcPts val="630"/>
              </a:spcBef>
              <a:spcAft>
                <a:spcPts val="0"/>
              </a:spcAft>
              <a:buSzPts val="1980"/>
              <a:buChar char="•"/>
            </a:pPr>
            <a:r>
              <a:rPr b="1" lang="en-US"/>
              <a:t>mkdir: </a:t>
            </a:r>
            <a:r>
              <a:rPr lang="en-US"/>
              <a:t>make directory</a:t>
            </a:r>
            <a:endParaRPr/>
          </a:p>
          <a:p>
            <a:pPr indent="-285750" lvl="1" marL="742950" rtl="0" algn="l">
              <a:spcBef>
                <a:spcPts val="630"/>
              </a:spcBef>
              <a:spcAft>
                <a:spcPts val="0"/>
              </a:spcAft>
              <a:buSzPts val="1980"/>
              <a:buChar char="•"/>
            </a:pPr>
            <a:r>
              <a:rPr b="1" lang="en-US"/>
              <a:t>rmdir:</a:t>
            </a:r>
            <a:r>
              <a:rPr lang="en-US"/>
              <a:t> remove directory</a:t>
            </a:r>
            <a:endParaRPr/>
          </a:p>
          <a:p>
            <a:pPr indent="-285750" lvl="1" marL="742950" rtl="0" algn="l">
              <a:spcBef>
                <a:spcPts val="630"/>
              </a:spcBef>
              <a:spcAft>
                <a:spcPts val="0"/>
              </a:spcAft>
              <a:buSzPts val="1980"/>
              <a:buChar char="•"/>
            </a:pPr>
            <a:r>
              <a:rPr b="1" lang="en-US"/>
              <a:t>cp: </a:t>
            </a:r>
            <a:r>
              <a:rPr lang="en-US"/>
              <a:t>copy file</a:t>
            </a:r>
            <a:endParaRPr/>
          </a:p>
          <a:p>
            <a:pPr indent="-285750" lvl="1" marL="742950" rtl="0" algn="l">
              <a:spcBef>
                <a:spcPts val="630"/>
              </a:spcBef>
              <a:spcAft>
                <a:spcPts val="0"/>
              </a:spcAft>
              <a:buSzPts val="1980"/>
              <a:buChar char="•"/>
            </a:pPr>
            <a:r>
              <a:rPr b="1" lang="en-US"/>
              <a:t>mv: </a:t>
            </a:r>
            <a:r>
              <a:rPr lang="en-US"/>
              <a:t>move file</a:t>
            </a:r>
            <a:endParaRPr/>
          </a:p>
          <a:p>
            <a:pPr indent="-285750" lvl="1" marL="742950" rtl="0" algn="l">
              <a:spcBef>
                <a:spcPts val="630"/>
              </a:spcBef>
              <a:spcAft>
                <a:spcPts val="0"/>
              </a:spcAft>
              <a:buSzPts val="1980"/>
              <a:buChar char="•"/>
            </a:pPr>
            <a:r>
              <a:rPr b="1" lang="en-US"/>
              <a:t>rm: </a:t>
            </a:r>
            <a:r>
              <a:rPr lang="en-US"/>
              <a:t>remove file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0"/>
          <p:cNvSpPr txBox="1"/>
          <p:nvPr>
            <p:ph type="title"/>
          </p:nvPr>
        </p:nvSpPr>
        <p:spPr>
          <a:xfrm>
            <a:off x="724829" y="203122"/>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br>
              <a:rPr lang="en-US"/>
            </a:br>
            <a:r>
              <a:rPr lang="en-US"/>
              <a:t>UNIX/LINUX Directory commands</a:t>
            </a:r>
            <a:endParaRPr/>
          </a:p>
        </p:txBody>
      </p:sp>
      <p:sp>
        <p:nvSpPr>
          <p:cNvPr id="560" name="Google Shape;560;p80"/>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t>mkdir cse204</a:t>
            </a:r>
            <a:endParaRPr/>
          </a:p>
          <a:p>
            <a:pPr indent="-285750" lvl="1" marL="742950" rtl="0" algn="l">
              <a:spcBef>
                <a:spcPts val="630"/>
              </a:spcBef>
              <a:spcAft>
                <a:spcPts val="0"/>
              </a:spcAft>
              <a:buSzPts val="1980"/>
              <a:buChar char="•"/>
            </a:pPr>
            <a:r>
              <a:rPr lang="en-US"/>
              <a:t>Creates a directory ’cse204’ in current directory</a:t>
            </a:r>
            <a:endParaRPr/>
          </a:p>
          <a:p>
            <a:pPr indent="-285750" lvl="1" marL="742950" rtl="0" algn="l">
              <a:spcBef>
                <a:spcPts val="630"/>
              </a:spcBef>
              <a:spcAft>
                <a:spcPts val="0"/>
              </a:spcAft>
              <a:buSzPts val="1980"/>
              <a:buChar char="•"/>
            </a:pPr>
            <a:r>
              <a:rPr b="1" lang="en-US"/>
              <a:t>mkdir ~/courses/4thsemester/cse204</a:t>
            </a:r>
            <a:endParaRPr/>
          </a:p>
          <a:p>
            <a:pPr indent="-285750" lvl="1" marL="742950" rtl="0" algn="l">
              <a:spcBef>
                <a:spcPts val="630"/>
              </a:spcBef>
              <a:spcAft>
                <a:spcPts val="0"/>
              </a:spcAft>
              <a:buSzPts val="1980"/>
              <a:buChar char="•"/>
            </a:pPr>
            <a:r>
              <a:rPr lang="en-US"/>
              <a:t>Creates a directory ‘cse204’ in ~/courses/4thsemester/ directory</a:t>
            </a:r>
            <a:endParaRPr/>
          </a:p>
          <a:p>
            <a:pPr indent="-342900" lvl="0" marL="342900" rtl="0" algn="l">
              <a:spcBef>
                <a:spcPts val="630"/>
              </a:spcBef>
              <a:spcAft>
                <a:spcPts val="0"/>
              </a:spcAft>
              <a:buSzPts val="1980"/>
              <a:buChar char="▪"/>
            </a:pPr>
            <a:r>
              <a:rPr b="1" lang="en-US"/>
              <a:t>rmdir cse204</a:t>
            </a:r>
            <a:endParaRPr/>
          </a:p>
          <a:p>
            <a:pPr indent="-285750" lvl="1" marL="742950" rtl="0" algn="l">
              <a:spcBef>
                <a:spcPts val="630"/>
              </a:spcBef>
              <a:spcAft>
                <a:spcPts val="0"/>
              </a:spcAft>
              <a:buSzPts val="1980"/>
              <a:buChar char="•"/>
            </a:pPr>
            <a:r>
              <a:rPr lang="en-US"/>
              <a:t>remove a directory ’cse204’ in current directory (empty directory)</a:t>
            </a:r>
            <a:endParaRPr/>
          </a:p>
          <a:p>
            <a:pPr indent="-285750" lvl="1" marL="742950" rtl="0" algn="l">
              <a:spcBef>
                <a:spcPts val="630"/>
              </a:spcBef>
              <a:spcAft>
                <a:spcPts val="0"/>
              </a:spcAft>
              <a:buSzPts val="1980"/>
              <a:buChar char="•"/>
            </a:pPr>
            <a:r>
              <a:rPr b="1" lang="en-US"/>
              <a:t>rmdir ~/courses/4thsemester/cse204</a:t>
            </a:r>
            <a:endParaRPr/>
          </a:p>
          <a:p>
            <a:pPr indent="-285750" lvl="1" marL="742950" rtl="0" algn="l">
              <a:spcBef>
                <a:spcPts val="630"/>
              </a:spcBef>
              <a:spcAft>
                <a:spcPts val="0"/>
              </a:spcAft>
              <a:buSzPts val="1980"/>
              <a:buChar char="•"/>
            </a:pPr>
            <a:r>
              <a:rPr lang="en-US"/>
              <a:t>removes a directory ‘cse204’ in ~/courses/4thsemester/ directory</a:t>
            </a:r>
            <a:endParaRPr/>
          </a:p>
          <a:p>
            <a:pPr indent="-342900" lvl="0" marL="342900" rtl="0" algn="l">
              <a:spcBef>
                <a:spcPts val="630"/>
              </a:spcBef>
              <a:spcAft>
                <a:spcPts val="0"/>
              </a:spcAft>
              <a:buSzPts val="1980"/>
              <a:buChar char="▪"/>
            </a:pPr>
            <a:r>
              <a:rPr b="1" lang="en-US"/>
              <a:t>cp file1 file2</a:t>
            </a:r>
            <a:endParaRPr/>
          </a:p>
          <a:p>
            <a:pPr indent="-285750" lvl="1" marL="742950" rtl="0" algn="l">
              <a:spcBef>
                <a:spcPts val="630"/>
              </a:spcBef>
              <a:spcAft>
                <a:spcPts val="0"/>
              </a:spcAft>
              <a:buSzPts val="1980"/>
              <a:buChar char="•"/>
            </a:pPr>
            <a:r>
              <a:rPr lang="en-US"/>
              <a:t>Copies the </a:t>
            </a:r>
            <a:r>
              <a:rPr b="1" lang="en-US"/>
              <a:t>‘file1’ </a:t>
            </a:r>
            <a:r>
              <a:rPr lang="en-US"/>
              <a:t>in current directory to </a:t>
            </a:r>
            <a:r>
              <a:rPr b="1" lang="en-US"/>
              <a:t>‘file2’ </a:t>
            </a:r>
            <a:r>
              <a:rPr lang="en-US"/>
              <a:t>in current directory</a:t>
            </a:r>
            <a:endParaRPr/>
          </a:p>
          <a:p>
            <a:pPr indent="-285750" lvl="1" marL="742950" rtl="0" algn="l">
              <a:spcBef>
                <a:spcPts val="630"/>
              </a:spcBef>
              <a:spcAft>
                <a:spcPts val="0"/>
              </a:spcAft>
              <a:buSzPts val="1980"/>
              <a:buChar char="•"/>
            </a:pPr>
            <a:r>
              <a:rPr b="1" lang="en-US"/>
              <a:t>cp ~/courses/file1 ~/4thsemester/cse204/file2</a:t>
            </a:r>
            <a:endParaRPr/>
          </a:p>
          <a:p>
            <a:pPr indent="-285750" lvl="1" marL="742950" rtl="0" algn="l">
              <a:spcBef>
                <a:spcPts val="630"/>
              </a:spcBef>
              <a:spcAft>
                <a:spcPts val="0"/>
              </a:spcAft>
              <a:buSzPts val="1980"/>
              <a:buChar char="•"/>
            </a:pPr>
            <a:r>
              <a:rPr lang="en-US"/>
              <a:t>Copies the ‘~/courses/file1’ to ‘~/4thsemester/cse204/file2’</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724829" y="203122"/>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br>
              <a:rPr lang="en-US"/>
            </a:br>
            <a:r>
              <a:rPr lang="en-US"/>
              <a:t>UNIX/LINUX Directory commands</a:t>
            </a:r>
            <a:endParaRPr/>
          </a:p>
        </p:txBody>
      </p:sp>
      <p:sp>
        <p:nvSpPr>
          <p:cNvPr id="567" name="Google Shape;567;p81"/>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t>mv file1 file2 cse204</a:t>
            </a:r>
            <a:endParaRPr/>
          </a:p>
          <a:p>
            <a:pPr indent="-285750" lvl="1" marL="742950" rtl="0" algn="l">
              <a:spcBef>
                <a:spcPts val="630"/>
              </a:spcBef>
              <a:spcAft>
                <a:spcPts val="0"/>
              </a:spcAft>
              <a:buSzPts val="1980"/>
              <a:buChar char="•"/>
            </a:pPr>
            <a:r>
              <a:rPr lang="en-US"/>
              <a:t>Moves the </a:t>
            </a:r>
            <a:r>
              <a:rPr b="1" lang="en-US"/>
              <a:t>‘file1’ </a:t>
            </a:r>
            <a:r>
              <a:rPr lang="en-US"/>
              <a:t>in current directory to </a:t>
            </a:r>
            <a:r>
              <a:rPr b="1" lang="en-US"/>
              <a:t>‘file2’ </a:t>
            </a:r>
            <a:r>
              <a:rPr lang="en-US"/>
              <a:t>in current directory</a:t>
            </a:r>
            <a:endParaRPr/>
          </a:p>
          <a:p>
            <a:pPr indent="-285750" lvl="1" marL="742950" rtl="0" algn="l">
              <a:spcBef>
                <a:spcPts val="630"/>
              </a:spcBef>
              <a:spcAft>
                <a:spcPts val="0"/>
              </a:spcAft>
              <a:buSzPts val="1980"/>
              <a:buChar char="•"/>
            </a:pPr>
            <a:r>
              <a:rPr b="1" lang="en-US"/>
              <a:t>mv ~/courses/file1 ~/4thsemester/cse204/file2</a:t>
            </a:r>
            <a:endParaRPr/>
          </a:p>
          <a:p>
            <a:pPr indent="-285750" lvl="1" marL="742950" rtl="0" algn="l">
              <a:spcBef>
                <a:spcPts val="630"/>
              </a:spcBef>
              <a:spcAft>
                <a:spcPts val="0"/>
              </a:spcAft>
              <a:buSzPts val="1980"/>
              <a:buChar char="•"/>
            </a:pPr>
            <a:r>
              <a:rPr lang="en-US"/>
              <a:t>Moves the ‘~/courses/file1’ to ‘~/4thsemester/cse204/file2’</a:t>
            </a:r>
            <a:endParaRPr/>
          </a:p>
          <a:p>
            <a:pPr indent="-342900" lvl="0" marL="342900" rtl="0" algn="l">
              <a:spcBef>
                <a:spcPts val="630"/>
              </a:spcBef>
              <a:spcAft>
                <a:spcPts val="0"/>
              </a:spcAft>
              <a:buSzPts val="1980"/>
              <a:buChar char="▪"/>
            </a:pPr>
            <a:r>
              <a:rPr b="1" lang="en-US"/>
              <a:t>rm file1</a:t>
            </a:r>
            <a:endParaRPr/>
          </a:p>
          <a:p>
            <a:pPr indent="-285750" lvl="1" marL="742950" rtl="0" algn="l">
              <a:spcBef>
                <a:spcPts val="630"/>
              </a:spcBef>
              <a:spcAft>
                <a:spcPts val="0"/>
              </a:spcAft>
              <a:buSzPts val="1980"/>
              <a:buChar char="•"/>
            </a:pPr>
            <a:r>
              <a:rPr lang="en-US"/>
              <a:t>remove a directory ’file1’ in current directory </a:t>
            </a:r>
            <a:endParaRPr/>
          </a:p>
          <a:p>
            <a:pPr indent="-285750" lvl="1" marL="742950" rtl="0" algn="l">
              <a:spcBef>
                <a:spcPts val="630"/>
              </a:spcBef>
              <a:spcAft>
                <a:spcPts val="0"/>
              </a:spcAft>
              <a:buSzPts val="1980"/>
              <a:buChar char="•"/>
            </a:pPr>
            <a:r>
              <a:rPr b="1" lang="en-US"/>
              <a:t>rm ~/courses/4thsemester/program.m</a:t>
            </a:r>
            <a:endParaRPr b="1"/>
          </a:p>
          <a:p>
            <a:pPr indent="-285750" lvl="1" marL="742950" rtl="0" algn="l">
              <a:spcBef>
                <a:spcPts val="630"/>
              </a:spcBef>
              <a:spcAft>
                <a:spcPts val="0"/>
              </a:spcAft>
              <a:buSzPts val="1980"/>
              <a:buChar char="•"/>
            </a:pPr>
            <a:r>
              <a:rPr lang="en-US"/>
              <a:t>removes a file ‘program.m’ in ~/courses/4thsemester/ directory</a:t>
            </a:r>
            <a:endParaRPr/>
          </a:p>
          <a:p>
            <a:pPr indent="-342900" lvl="0" marL="342900" rtl="0" algn="l">
              <a:spcBef>
                <a:spcPts val="630"/>
              </a:spcBef>
              <a:spcAft>
                <a:spcPts val="0"/>
              </a:spcAft>
              <a:buSzPts val="1980"/>
              <a:buChar char="▪"/>
            </a:pPr>
            <a:r>
              <a:rPr b="1" lang="en-US"/>
              <a:t>rm *.o</a:t>
            </a:r>
            <a:endParaRPr/>
          </a:p>
          <a:p>
            <a:pPr indent="-285750" lvl="1" marL="742950" rtl="0" algn="l">
              <a:spcBef>
                <a:spcPts val="630"/>
              </a:spcBef>
              <a:spcAft>
                <a:spcPts val="0"/>
              </a:spcAft>
              <a:buSzPts val="1980"/>
              <a:buChar char="•"/>
            </a:pPr>
            <a:r>
              <a:rPr lang="en-US"/>
              <a:t>removes all files with .o extension in current directory</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992188" y="206375"/>
            <a:ext cx="79184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 View of Operating System Services</a:t>
            </a:r>
            <a:endParaRPr/>
          </a:p>
        </p:txBody>
      </p:sp>
      <p:pic>
        <p:nvPicPr>
          <p:cNvPr id="110" name="Google Shape;110;p19"/>
          <p:cNvPicPr preferRelativeResize="0"/>
          <p:nvPr/>
        </p:nvPicPr>
        <p:blipFill rotWithShape="1">
          <a:blip r:embed="rId3">
            <a:alphaModFix/>
          </a:blip>
          <a:srcRect b="0" l="0" r="0" t="0"/>
          <a:stretch/>
        </p:blipFill>
        <p:spPr>
          <a:xfrm>
            <a:off x="1193800" y="1836738"/>
            <a:ext cx="7221538" cy="359568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724829" y="203122"/>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br>
              <a:rPr lang="en-US"/>
            </a:br>
            <a:r>
              <a:rPr lang="en-US"/>
              <a:t>Compiling and Running C Programs</a:t>
            </a:r>
            <a:endParaRPr/>
          </a:p>
        </p:txBody>
      </p:sp>
      <p:sp>
        <p:nvSpPr>
          <p:cNvPr id="574" name="Google Shape;574;p82"/>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t>$ gcc program.c (GNU compilers collection– GCC)</a:t>
            </a:r>
            <a:endParaRPr/>
          </a:p>
          <a:p>
            <a:pPr indent="-342900" lvl="0" marL="342900" rtl="0" algn="l">
              <a:spcBef>
                <a:spcPts val="630"/>
              </a:spcBef>
              <a:spcAft>
                <a:spcPts val="0"/>
              </a:spcAft>
              <a:buSzPts val="1980"/>
              <a:buChar char="▪"/>
            </a:pPr>
            <a:r>
              <a:rPr b="1" lang="en-US"/>
              <a:t>$ ./a.o</a:t>
            </a:r>
            <a:endParaRPr b="1"/>
          </a:p>
          <a:p>
            <a:pPr indent="-285750" lvl="1" marL="742950" rtl="0" algn="l">
              <a:spcBef>
                <a:spcPts val="630"/>
              </a:spcBef>
              <a:spcAft>
                <a:spcPts val="0"/>
              </a:spcAft>
              <a:buSzPts val="1980"/>
              <a:buChar char="•"/>
            </a:pPr>
            <a:r>
              <a:rPr lang="en-US"/>
              <a:t>Program output</a:t>
            </a:r>
            <a:endParaRPr/>
          </a:p>
          <a:p>
            <a:pPr indent="-160019" lvl="1" marL="742950" rtl="0" algn="l">
              <a:spcBef>
                <a:spcPts val="630"/>
              </a:spcBef>
              <a:spcAft>
                <a:spcPts val="0"/>
              </a:spcAft>
              <a:buSzPts val="1980"/>
              <a:buNone/>
            </a:pPr>
            <a:r>
              <a:t/>
            </a:r>
            <a:endParaRPr b="1"/>
          </a:p>
          <a:p>
            <a:pPr indent="-342900" lvl="0" marL="342900" rtl="0" algn="l">
              <a:spcBef>
                <a:spcPts val="630"/>
              </a:spcBef>
              <a:spcAft>
                <a:spcPts val="0"/>
              </a:spcAft>
              <a:buSzPts val="1980"/>
              <a:buChar char="▪"/>
            </a:pPr>
            <a:r>
              <a:rPr b="1" lang="en-US"/>
              <a:t>$ gcc program.c –o program </a:t>
            </a:r>
            <a:endParaRPr/>
          </a:p>
          <a:p>
            <a:pPr indent="-342900" lvl="0" marL="342900" rtl="0" algn="l">
              <a:spcBef>
                <a:spcPts val="630"/>
              </a:spcBef>
              <a:spcAft>
                <a:spcPts val="0"/>
              </a:spcAft>
              <a:buSzPts val="1980"/>
              <a:buChar char="▪"/>
            </a:pPr>
            <a:r>
              <a:rPr b="1" lang="en-US"/>
              <a:t>$ program</a:t>
            </a:r>
            <a:endParaRPr/>
          </a:p>
          <a:p>
            <a:pPr indent="-285750" lvl="1" marL="742950" rtl="0" algn="l">
              <a:spcBef>
                <a:spcPts val="630"/>
              </a:spcBef>
              <a:spcAft>
                <a:spcPts val="0"/>
              </a:spcAft>
              <a:buSzPts val="1980"/>
              <a:buChar char="•"/>
            </a:pPr>
            <a:r>
              <a:rPr lang="en-US"/>
              <a:t>Program output</a:t>
            </a:r>
            <a:endParaRPr/>
          </a:p>
          <a:p>
            <a:pPr indent="-217170" lvl="0" marL="342900" rtl="0" algn="l">
              <a:spcBef>
                <a:spcPts val="630"/>
              </a:spcBef>
              <a:spcAft>
                <a:spcPts val="0"/>
              </a:spcAft>
              <a:buSzPts val="1980"/>
              <a:buNone/>
            </a:pPr>
            <a:r>
              <a:t/>
            </a:r>
            <a:endParaRPr b="1"/>
          </a:p>
          <a:p>
            <a:pPr indent="-342900" lvl="0" marL="342900" rtl="0" algn="l">
              <a:spcBef>
                <a:spcPts val="630"/>
              </a:spcBef>
              <a:spcAft>
                <a:spcPts val="0"/>
              </a:spcAft>
              <a:buSzPts val="1980"/>
              <a:buChar char="▪"/>
            </a:pPr>
            <a:r>
              <a:rPr b="1" lang="en-US"/>
              <a:t>$gcc program.c –o program –lm</a:t>
            </a:r>
            <a:endParaRPr/>
          </a:p>
          <a:p>
            <a:pPr indent="-342900" lvl="0" marL="342900" rtl="0" algn="l">
              <a:spcBef>
                <a:spcPts val="630"/>
              </a:spcBef>
              <a:spcAft>
                <a:spcPts val="0"/>
              </a:spcAft>
              <a:buSzPts val="1980"/>
              <a:buChar char="▪"/>
            </a:pPr>
            <a:r>
              <a:rPr b="1" lang="en-US"/>
              <a:t>$ program</a:t>
            </a:r>
            <a:endParaRPr/>
          </a:p>
          <a:p>
            <a:pPr indent="-285750" lvl="1" marL="742950" rtl="0" algn="l">
              <a:spcBef>
                <a:spcPts val="630"/>
              </a:spcBef>
              <a:spcAft>
                <a:spcPts val="0"/>
              </a:spcAft>
              <a:buSzPts val="1980"/>
              <a:buChar char="•"/>
            </a:pPr>
            <a:r>
              <a:rPr lang="en-US"/>
              <a:t>Program output</a:t>
            </a:r>
            <a:endParaRPr/>
          </a:p>
          <a:p>
            <a:pPr indent="-160019" lvl="1" marL="742950" rtl="0" algn="l">
              <a:spcBef>
                <a:spcPts val="630"/>
              </a:spcBef>
              <a:spcAft>
                <a:spcPts val="0"/>
              </a:spcAft>
              <a:buSzPts val="1980"/>
              <a:buNone/>
            </a:pPr>
            <a:r>
              <a:t/>
            </a:r>
            <a:endParaRPr/>
          </a:p>
          <a:p>
            <a:pPr indent="-342900" lvl="0" marL="342900" rtl="0" algn="l">
              <a:spcBef>
                <a:spcPts val="630"/>
              </a:spcBef>
              <a:spcAft>
                <a:spcPts val="0"/>
              </a:spcAft>
              <a:buSzPts val="1980"/>
              <a:buChar char="▪"/>
            </a:pPr>
            <a:r>
              <a:rPr lang="en-US"/>
              <a:t>Well-known editors (IDE): </a:t>
            </a:r>
            <a:r>
              <a:rPr b="1" lang="en-US"/>
              <a:t>emacs, vi, and pico</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3"/>
          <p:cNvSpPr txBox="1"/>
          <p:nvPr>
            <p:ph type="title"/>
          </p:nvPr>
        </p:nvSpPr>
        <p:spPr>
          <a:xfrm>
            <a:off x="1032779" y="134259"/>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Building and Booting an Operating System</a:t>
            </a:r>
            <a:endParaRPr/>
          </a:p>
        </p:txBody>
      </p:sp>
      <p:sp>
        <p:nvSpPr>
          <p:cNvPr id="581" name="Google Shape;581;p83"/>
          <p:cNvSpPr txBox="1"/>
          <p:nvPr>
            <p:ph idx="1" type="body"/>
          </p:nvPr>
        </p:nvSpPr>
        <p:spPr>
          <a:xfrm>
            <a:off x="885825" y="1154113"/>
            <a:ext cx="759618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generally designed to run on a class of systems with variety of perpherals</a:t>
            </a:r>
            <a:endParaRPr/>
          </a:p>
          <a:p>
            <a:pPr indent="-342900" lvl="0" marL="342900" rtl="0" algn="l">
              <a:spcBef>
                <a:spcPts val="630"/>
              </a:spcBef>
              <a:spcAft>
                <a:spcPts val="0"/>
              </a:spcAft>
              <a:buSzPts val="1980"/>
              <a:buChar char="▪"/>
            </a:pPr>
            <a:r>
              <a:rPr lang="en-US"/>
              <a:t>Commonly, operating system already installed on purchased computer</a:t>
            </a:r>
            <a:endParaRPr/>
          </a:p>
          <a:p>
            <a:pPr indent="-285750" lvl="1" marL="742950" rtl="0" algn="l">
              <a:spcBef>
                <a:spcPts val="630"/>
              </a:spcBef>
              <a:spcAft>
                <a:spcPts val="0"/>
              </a:spcAft>
              <a:buSzPts val="1980"/>
              <a:buChar char="•"/>
            </a:pPr>
            <a:r>
              <a:rPr lang="en-US"/>
              <a:t>But can build and install some other operating systems</a:t>
            </a:r>
            <a:endParaRPr/>
          </a:p>
          <a:p>
            <a:pPr indent="-285750" lvl="1" marL="742950" rtl="0" algn="l">
              <a:spcBef>
                <a:spcPts val="630"/>
              </a:spcBef>
              <a:spcAft>
                <a:spcPts val="0"/>
              </a:spcAft>
              <a:buSzPts val="1980"/>
              <a:buChar char="•"/>
            </a:pPr>
            <a:r>
              <a:rPr lang="en-US"/>
              <a:t>If generating an operating system from scratch</a:t>
            </a:r>
            <a:endParaRPr/>
          </a:p>
          <a:p>
            <a:pPr indent="-228600" lvl="2" marL="1085850" rtl="0" algn="l">
              <a:spcBef>
                <a:spcPts val="630"/>
              </a:spcBef>
              <a:spcAft>
                <a:spcPts val="0"/>
              </a:spcAft>
              <a:buSzPts val="1350"/>
              <a:buChar char="4"/>
            </a:pPr>
            <a:r>
              <a:rPr lang="en-US"/>
              <a:t>Write the operating system source code</a:t>
            </a:r>
            <a:endParaRPr/>
          </a:p>
          <a:p>
            <a:pPr indent="-228600" lvl="2" marL="1085850" rtl="0" algn="l">
              <a:spcBef>
                <a:spcPts val="630"/>
              </a:spcBef>
              <a:spcAft>
                <a:spcPts val="0"/>
              </a:spcAft>
              <a:buSzPts val="1350"/>
              <a:buChar char="4"/>
            </a:pPr>
            <a:r>
              <a:rPr lang="en-US"/>
              <a:t>Configure the operating system for the system on which it will run</a:t>
            </a:r>
            <a:endParaRPr/>
          </a:p>
          <a:p>
            <a:pPr indent="-228600" lvl="2" marL="1085850" rtl="0" algn="l">
              <a:spcBef>
                <a:spcPts val="630"/>
              </a:spcBef>
              <a:spcAft>
                <a:spcPts val="0"/>
              </a:spcAft>
              <a:buSzPts val="1350"/>
              <a:buChar char="4"/>
            </a:pPr>
            <a:r>
              <a:rPr lang="en-US"/>
              <a:t>Compile the operating system</a:t>
            </a:r>
            <a:endParaRPr/>
          </a:p>
          <a:p>
            <a:pPr indent="-228600" lvl="2" marL="1085850" rtl="0" algn="l">
              <a:spcBef>
                <a:spcPts val="630"/>
              </a:spcBef>
              <a:spcAft>
                <a:spcPts val="0"/>
              </a:spcAft>
              <a:buSzPts val="1350"/>
              <a:buChar char="4"/>
            </a:pPr>
            <a:r>
              <a:rPr lang="en-US"/>
              <a:t>Install the operating system</a:t>
            </a:r>
            <a:endParaRPr/>
          </a:p>
          <a:p>
            <a:pPr indent="-228600" lvl="2" marL="1085850" rtl="0" algn="l">
              <a:spcBef>
                <a:spcPts val="630"/>
              </a:spcBef>
              <a:spcAft>
                <a:spcPts val="0"/>
              </a:spcAft>
              <a:buSzPts val="1350"/>
              <a:buChar char="4"/>
            </a:pPr>
            <a:r>
              <a:rPr lang="en-US"/>
              <a:t>Boot the computer and its new operating system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4"/>
          <p:cNvSpPr txBox="1"/>
          <p:nvPr>
            <p:ph type="title"/>
          </p:nvPr>
        </p:nvSpPr>
        <p:spPr>
          <a:xfrm>
            <a:off x="885825" y="138341"/>
            <a:ext cx="76485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Building and Booting Linux</a:t>
            </a:r>
            <a:endParaRPr/>
          </a:p>
        </p:txBody>
      </p:sp>
      <p:sp>
        <p:nvSpPr>
          <p:cNvPr id="587" name="Google Shape;587;p84"/>
          <p:cNvSpPr txBox="1"/>
          <p:nvPr>
            <p:ph idx="1" type="body"/>
          </p:nvPr>
        </p:nvSpPr>
        <p:spPr>
          <a:xfrm>
            <a:off x="885825" y="1233488"/>
            <a:ext cx="764857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Download Linux source code (</a:t>
            </a:r>
            <a:r>
              <a:rPr lang="en-US">
                <a:solidFill>
                  <a:srgbClr val="996600"/>
                </a:solidFill>
              </a:rPr>
              <a:t>http://www.kernel.org</a:t>
            </a:r>
            <a:r>
              <a:rPr lang="en-US"/>
              <a:t>)</a:t>
            </a:r>
            <a:endParaRPr/>
          </a:p>
          <a:p>
            <a:pPr indent="-342900" lvl="0" marL="342900" rtl="0" algn="l">
              <a:spcBef>
                <a:spcPts val="700"/>
              </a:spcBef>
              <a:spcAft>
                <a:spcPts val="0"/>
              </a:spcAft>
              <a:buSzPts val="1980"/>
              <a:buChar char="▪"/>
            </a:pPr>
            <a:r>
              <a:rPr lang="en-US"/>
              <a:t>Configure kernel via “</a:t>
            </a:r>
            <a:r>
              <a:rPr lang="en-US" sz="2000">
                <a:latin typeface="Courier New"/>
                <a:ea typeface="Courier New"/>
                <a:cs typeface="Courier New"/>
                <a:sym typeface="Courier New"/>
              </a:rPr>
              <a:t>make menuconfig</a:t>
            </a:r>
            <a:r>
              <a:rPr lang="en-US"/>
              <a:t>”</a:t>
            </a:r>
            <a:endParaRPr/>
          </a:p>
          <a:p>
            <a:pPr indent="-342900" lvl="0" marL="342900" rtl="0" algn="l">
              <a:spcBef>
                <a:spcPts val="630"/>
              </a:spcBef>
              <a:spcAft>
                <a:spcPts val="0"/>
              </a:spcAft>
              <a:buSzPts val="1980"/>
              <a:buChar char="▪"/>
            </a:pPr>
            <a:r>
              <a:rPr lang="en-US"/>
              <a:t>Compile the kernel using “</a:t>
            </a:r>
            <a:r>
              <a:rPr lang="en-US">
                <a:latin typeface="Courier New"/>
                <a:ea typeface="Courier New"/>
                <a:cs typeface="Courier New"/>
                <a:sym typeface="Courier New"/>
              </a:rPr>
              <a:t>make</a:t>
            </a:r>
            <a:r>
              <a:rPr lang="en-US"/>
              <a:t>”</a:t>
            </a:r>
            <a:endParaRPr/>
          </a:p>
          <a:p>
            <a:pPr indent="-285750" lvl="1" marL="742950" rtl="0" algn="l">
              <a:spcBef>
                <a:spcPts val="630"/>
              </a:spcBef>
              <a:spcAft>
                <a:spcPts val="0"/>
              </a:spcAft>
              <a:buSzPts val="1980"/>
              <a:buChar char="•"/>
            </a:pPr>
            <a:r>
              <a:rPr lang="en-US"/>
              <a:t>Produces </a:t>
            </a:r>
            <a:r>
              <a:rPr lang="en-US">
                <a:latin typeface="Courier New"/>
                <a:ea typeface="Courier New"/>
                <a:cs typeface="Courier New"/>
                <a:sym typeface="Courier New"/>
              </a:rPr>
              <a:t>vmlinuz</a:t>
            </a:r>
            <a:r>
              <a:rPr lang="en-US"/>
              <a:t>, the kernel image</a:t>
            </a:r>
            <a:endParaRPr/>
          </a:p>
          <a:p>
            <a:pPr indent="-285750" lvl="1" marL="742950" rtl="0" algn="l">
              <a:spcBef>
                <a:spcPts val="630"/>
              </a:spcBef>
              <a:spcAft>
                <a:spcPts val="0"/>
              </a:spcAft>
              <a:buSzPts val="1980"/>
              <a:buChar char="•"/>
            </a:pPr>
            <a:r>
              <a:rPr lang="en-US"/>
              <a:t>Compile kernel modules via “</a:t>
            </a:r>
            <a:r>
              <a:rPr lang="en-US">
                <a:latin typeface="Courier New"/>
                <a:ea typeface="Courier New"/>
                <a:cs typeface="Courier New"/>
                <a:sym typeface="Courier New"/>
              </a:rPr>
              <a:t>make modules</a:t>
            </a:r>
            <a:r>
              <a:rPr lang="en-US"/>
              <a:t>”</a:t>
            </a:r>
            <a:endParaRPr/>
          </a:p>
          <a:p>
            <a:pPr indent="-285750" lvl="1" marL="742950" rtl="0" algn="l">
              <a:spcBef>
                <a:spcPts val="630"/>
              </a:spcBef>
              <a:spcAft>
                <a:spcPts val="0"/>
              </a:spcAft>
              <a:buSzPts val="1980"/>
              <a:buChar char="•"/>
            </a:pPr>
            <a:r>
              <a:rPr lang="en-US"/>
              <a:t>Install kernel modules into </a:t>
            </a:r>
            <a:r>
              <a:rPr lang="en-US">
                <a:latin typeface="Courier New"/>
                <a:ea typeface="Courier New"/>
                <a:cs typeface="Courier New"/>
                <a:sym typeface="Courier New"/>
              </a:rPr>
              <a:t>vmlinuz</a:t>
            </a:r>
            <a:r>
              <a:rPr lang="en-US"/>
              <a:t> via “</a:t>
            </a:r>
            <a:r>
              <a:rPr lang="en-US">
                <a:latin typeface="Courier New"/>
                <a:ea typeface="Courier New"/>
                <a:cs typeface="Courier New"/>
                <a:sym typeface="Courier New"/>
              </a:rPr>
              <a:t>make modules_install</a:t>
            </a:r>
            <a:r>
              <a:rPr lang="en-US"/>
              <a:t>”</a:t>
            </a:r>
            <a:endParaRPr/>
          </a:p>
          <a:p>
            <a:pPr indent="-285750" lvl="1" marL="742950" rtl="0" algn="l">
              <a:spcBef>
                <a:spcPts val="630"/>
              </a:spcBef>
              <a:spcAft>
                <a:spcPts val="0"/>
              </a:spcAft>
              <a:buSzPts val="1980"/>
              <a:buChar char="•"/>
            </a:pPr>
            <a:r>
              <a:rPr lang="en-US"/>
              <a:t>Install new kernel on the system via “</a:t>
            </a:r>
            <a:r>
              <a:rPr lang="en-US">
                <a:latin typeface="Courier New"/>
                <a:ea typeface="Courier New"/>
                <a:cs typeface="Courier New"/>
                <a:sym typeface="Courier New"/>
              </a:rPr>
              <a:t>make install</a:t>
            </a:r>
            <a:r>
              <a:rPr lang="en-US"/>
              <a:t>”</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5"/>
          <p:cNvSpPr txBox="1"/>
          <p:nvPr>
            <p:ph type="title"/>
          </p:nvPr>
        </p:nvSpPr>
        <p:spPr>
          <a:xfrm>
            <a:off x="765175" y="142650"/>
            <a:ext cx="78200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Boot</a:t>
            </a:r>
            <a:endParaRPr/>
          </a:p>
        </p:txBody>
      </p:sp>
      <p:sp>
        <p:nvSpPr>
          <p:cNvPr id="594" name="Google Shape;594;p85"/>
          <p:cNvSpPr txBox="1"/>
          <p:nvPr>
            <p:ph idx="1" type="body"/>
          </p:nvPr>
        </p:nvSpPr>
        <p:spPr>
          <a:xfrm>
            <a:off x="765175" y="1038001"/>
            <a:ext cx="7580539" cy="474594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When power initialized on system, execution starts at a fixed memory location</a:t>
            </a:r>
            <a:endParaRPr/>
          </a:p>
          <a:p>
            <a:pPr indent="-342900" lvl="0" marL="342900" rtl="0" algn="l">
              <a:spcBef>
                <a:spcPts val="630"/>
              </a:spcBef>
              <a:spcAft>
                <a:spcPts val="0"/>
              </a:spcAft>
              <a:buSzPts val="1980"/>
              <a:buChar char="▪"/>
            </a:pPr>
            <a:r>
              <a:rPr lang="en-US"/>
              <a:t>Operating system must be made available to hardware so hardware can start it</a:t>
            </a:r>
            <a:endParaRPr/>
          </a:p>
          <a:p>
            <a:pPr indent="-285750" lvl="1" marL="742950" rtl="0" algn="l">
              <a:spcBef>
                <a:spcPts val="630"/>
              </a:spcBef>
              <a:spcAft>
                <a:spcPts val="0"/>
              </a:spcAft>
              <a:buSzPts val="1980"/>
              <a:buChar char="•"/>
            </a:pPr>
            <a:r>
              <a:rPr lang="en-US"/>
              <a:t>Small piece of code – </a:t>
            </a:r>
            <a:r>
              <a:rPr b="1" lang="en-US">
                <a:solidFill>
                  <a:srgbClr val="006699"/>
                </a:solidFill>
                <a:latin typeface="Arial"/>
                <a:ea typeface="Arial"/>
                <a:cs typeface="Arial"/>
                <a:sym typeface="Arial"/>
              </a:rPr>
              <a:t>bootstrap</a:t>
            </a:r>
            <a:r>
              <a:rPr b="1" lang="en-US">
                <a:solidFill>
                  <a:srgbClr val="3366FF"/>
                </a:solidFill>
              </a:rPr>
              <a:t> </a:t>
            </a:r>
            <a:r>
              <a:rPr b="1" lang="en-US">
                <a:solidFill>
                  <a:srgbClr val="006699"/>
                </a:solidFill>
                <a:latin typeface="Arial"/>
                <a:ea typeface="Arial"/>
                <a:cs typeface="Arial"/>
                <a:sym typeface="Arial"/>
              </a:rPr>
              <a:t>loader</a:t>
            </a:r>
            <a:r>
              <a:rPr lang="en-US"/>
              <a:t>, </a:t>
            </a:r>
            <a:r>
              <a:rPr b="1" lang="en-US">
                <a:solidFill>
                  <a:srgbClr val="006699"/>
                </a:solidFill>
                <a:latin typeface="Arial"/>
                <a:ea typeface="Arial"/>
                <a:cs typeface="Arial"/>
                <a:sym typeface="Arial"/>
              </a:rPr>
              <a:t>BIOS</a:t>
            </a:r>
            <a:r>
              <a:rPr lang="en-US"/>
              <a:t>, stored in </a:t>
            </a:r>
            <a:r>
              <a:rPr b="1" lang="en-US">
                <a:solidFill>
                  <a:srgbClr val="006699"/>
                </a:solidFill>
                <a:latin typeface="Arial"/>
                <a:ea typeface="Arial"/>
                <a:cs typeface="Arial"/>
                <a:sym typeface="Arial"/>
              </a:rPr>
              <a:t>ROM</a:t>
            </a:r>
            <a:r>
              <a:rPr lang="en-US"/>
              <a:t> or </a:t>
            </a:r>
            <a:r>
              <a:rPr b="1" lang="en-US">
                <a:solidFill>
                  <a:srgbClr val="006699"/>
                </a:solidFill>
                <a:latin typeface="Arial"/>
                <a:ea typeface="Arial"/>
                <a:cs typeface="Arial"/>
                <a:sym typeface="Arial"/>
              </a:rPr>
              <a:t>EEPROM</a:t>
            </a:r>
            <a:r>
              <a:rPr lang="en-US"/>
              <a:t> locates the kernel, loads it into memory, and starts it</a:t>
            </a:r>
            <a:endParaRPr/>
          </a:p>
          <a:p>
            <a:pPr indent="-285750" lvl="1" marL="742950" rtl="0" algn="l">
              <a:spcBef>
                <a:spcPts val="630"/>
              </a:spcBef>
              <a:spcAft>
                <a:spcPts val="0"/>
              </a:spcAft>
              <a:buSzPts val="1980"/>
              <a:buChar char="•"/>
            </a:pPr>
            <a:r>
              <a:rPr lang="en-US"/>
              <a:t>Sometimes two-step process where </a:t>
            </a:r>
            <a:r>
              <a:rPr b="1" lang="en-US">
                <a:solidFill>
                  <a:srgbClr val="006699"/>
                </a:solidFill>
                <a:latin typeface="Arial"/>
                <a:ea typeface="Arial"/>
                <a:cs typeface="Arial"/>
                <a:sym typeface="Arial"/>
              </a:rPr>
              <a:t>boot</a:t>
            </a:r>
            <a:r>
              <a:rPr b="1" lang="en-US">
                <a:solidFill>
                  <a:srgbClr val="3366FF"/>
                </a:solidFill>
              </a:rPr>
              <a:t> </a:t>
            </a:r>
            <a:r>
              <a:rPr b="1" lang="en-US">
                <a:solidFill>
                  <a:srgbClr val="006699"/>
                </a:solidFill>
                <a:latin typeface="Arial"/>
                <a:ea typeface="Arial"/>
                <a:cs typeface="Arial"/>
                <a:sym typeface="Arial"/>
              </a:rPr>
              <a:t>block</a:t>
            </a:r>
            <a:r>
              <a:rPr b="1" lang="en-US">
                <a:solidFill>
                  <a:srgbClr val="3366FF"/>
                </a:solidFill>
              </a:rPr>
              <a:t> </a:t>
            </a:r>
            <a:r>
              <a:rPr lang="en-US"/>
              <a:t>at fixed location loaded by ROM code, which loads bootstrap loader from disk</a:t>
            </a:r>
            <a:endParaRPr/>
          </a:p>
          <a:p>
            <a:pPr indent="-285750" lvl="1" marL="742950" rtl="0" algn="l">
              <a:spcBef>
                <a:spcPts val="630"/>
              </a:spcBef>
              <a:spcAft>
                <a:spcPts val="0"/>
              </a:spcAft>
              <a:buSzPts val="1980"/>
              <a:buChar char="•"/>
            </a:pPr>
            <a:r>
              <a:rPr lang="en-US"/>
              <a:t>Modern systems replace BIOS with </a:t>
            </a:r>
            <a:r>
              <a:rPr b="1" lang="en-US">
                <a:solidFill>
                  <a:srgbClr val="006699"/>
                </a:solidFill>
                <a:latin typeface="Arial"/>
                <a:ea typeface="Arial"/>
                <a:cs typeface="Arial"/>
                <a:sym typeface="Arial"/>
              </a:rPr>
              <a:t>Unified</a:t>
            </a:r>
            <a:r>
              <a:rPr b="1" lang="en-US">
                <a:solidFill>
                  <a:srgbClr val="3366FF"/>
                </a:solidFill>
              </a:rPr>
              <a:t> </a:t>
            </a:r>
            <a:r>
              <a:rPr b="1" lang="en-US">
                <a:solidFill>
                  <a:srgbClr val="006699"/>
                </a:solidFill>
                <a:latin typeface="Arial"/>
                <a:ea typeface="Arial"/>
                <a:cs typeface="Arial"/>
                <a:sym typeface="Arial"/>
              </a:rPr>
              <a:t>Extensible</a:t>
            </a:r>
            <a:r>
              <a:rPr b="1" lang="en-US">
                <a:solidFill>
                  <a:srgbClr val="3366FF"/>
                </a:solidFill>
              </a:rPr>
              <a:t> </a:t>
            </a:r>
            <a:r>
              <a:rPr b="1" lang="en-US">
                <a:solidFill>
                  <a:srgbClr val="006699"/>
                </a:solidFill>
                <a:latin typeface="Arial"/>
                <a:ea typeface="Arial"/>
                <a:cs typeface="Arial"/>
                <a:sym typeface="Arial"/>
              </a:rPr>
              <a:t>Firmware</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UEFI</a:t>
            </a:r>
            <a:r>
              <a:rPr lang="en-US"/>
              <a:t>)</a:t>
            </a:r>
            <a:endParaRPr/>
          </a:p>
          <a:p>
            <a:pPr indent="-342900" lvl="0" marL="342900" rtl="0" algn="l">
              <a:spcBef>
                <a:spcPts val="630"/>
              </a:spcBef>
              <a:spcAft>
                <a:spcPts val="0"/>
              </a:spcAft>
              <a:buSzPts val="1980"/>
              <a:buChar char="▪"/>
            </a:pPr>
            <a:r>
              <a:rPr lang="en-US"/>
              <a:t>Common bootstrap loader, </a:t>
            </a:r>
            <a:r>
              <a:rPr b="1" lang="en-US">
                <a:solidFill>
                  <a:srgbClr val="006699"/>
                </a:solidFill>
                <a:latin typeface="Arial"/>
                <a:ea typeface="Arial"/>
                <a:cs typeface="Arial"/>
                <a:sym typeface="Arial"/>
              </a:rPr>
              <a:t>GRUB</a:t>
            </a:r>
            <a:r>
              <a:rPr lang="en-US"/>
              <a:t>, allows selection of kernel from multiple disks, versions, kernel options</a:t>
            </a:r>
            <a:endParaRPr/>
          </a:p>
          <a:p>
            <a:pPr indent="-342900" lvl="0" marL="342900" rtl="0" algn="l">
              <a:spcBef>
                <a:spcPts val="630"/>
              </a:spcBef>
              <a:spcAft>
                <a:spcPts val="0"/>
              </a:spcAft>
              <a:buSzPts val="1980"/>
              <a:buChar char="▪"/>
            </a:pPr>
            <a:r>
              <a:rPr lang="en-US"/>
              <a:t>Kernel loads and system is then </a:t>
            </a:r>
            <a:r>
              <a:rPr b="1" lang="en-US">
                <a:solidFill>
                  <a:srgbClr val="006699"/>
                </a:solidFill>
                <a:latin typeface="Arial"/>
                <a:ea typeface="Arial"/>
                <a:cs typeface="Arial"/>
                <a:sym typeface="Arial"/>
              </a:rPr>
              <a:t>running</a:t>
            </a:r>
            <a:endParaRPr/>
          </a:p>
          <a:p>
            <a:pPr indent="-342900" lvl="0" marL="342900" rtl="0" algn="l">
              <a:spcBef>
                <a:spcPts val="630"/>
              </a:spcBef>
              <a:spcAft>
                <a:spcPts val="0"/>
              </a:spcAft>
              <a:buSzPts val="1980"/>
              <a:buChar char="▪"/>
            </a:pPr>
            <a:r>
              <a:rPr lang="en-US"/>
              <a:t>Boot loaders frequently allow various boot states, such as single user mode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6"/>
          <p:cNvSpPr txBox="1"/>
          <p:nvPr>
            <p:ph type="title"/>
          </p:nvPr>
        </p:nvSpPr>
        <p:spPr>
          <a:xfrm>
            <a:off x="1090613" y="108633"/>
            <a:ext cx="759618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Operating-System Debugging</a:t>
            </a:r>
            <a:endParaRPr/>
          </a:p>
        </p:txBody>
      </p:sp>
      <p:sp>
        <p:nvSpPr>
          <p:cNvPr id="600" name="Google Shape;600;p86"/>
          <p:cNvSpPr txBox="1"/>
          <p:nvPr>
            <p:ph idx="1" type="body"/>
          </p:nvPr>
        </p:nvSpPr>
        <p:spPr>
          <a:xfrm>
            <a:off x="806450" y="1233488"/>
            <a:ext cx="7753350"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Debugging</a:t>
            </a:r>
            <a:r>
              <a:rPr lang="en-US">
                <a:solidFill>
                  <a:srgbClr val="3366FF"/>
                </a:solidFill>
              </a:rPr>
              <a:t> </a:t>
            </a:r>
            <a:r>
              <a:rPr lang="en-US"/>
              <a:t>is finding and fixing errors, or </a:t>
            </a:r>
            <a:r>
              <a:rPr b="1" lang="en-US">
                <a:solidFill>
                  <a:srgbClr val="006699"/>
                </a:solidFill>
                <a:latin typeface="Arial"/>
                <a:ea typeface="Arial"/>
                <a:cs typeface="Arial"/>
                <a:sym typeface="Arial"/>
              </a:rPr>
              <a:t>bugs</a:t>
            </a:r>
            <a:endParaRPr/>
          </a:p>
          <a:p>
            <a:pPr indent="-342900" lvl="0" marL="342900" rtl="0" algn="l">
              <a:spcBef>
                <a:spcPts val="630"/>
              </a:spcBef>
              <a:spcAft>
                <a:spcPts val="0"/>
              </a:spcAft>
              <a:buSzPts val="1980"/>
              <a:buChar char="▪"/>
            </a:pPr>
            <a:r>
              <a:rPr lang="en-US"/>
              <a:t>Also</a:t>
            </a:r>
            <a:r>
              <a:rPr b="1" lang="en-US">
                <a:solidFill>
                  <a:srgbClr val="3366FF"/>
                </a:solidFill>
              </a:rPr>
              <a:t> </a:t>
            </a:r>
            <a:r>
              <a:rPr b="1" lang="en-US">
                <a:solidFill>
                  <a:srgbClr val="006699"/>
                </a:solidFill>
                <a:latin typeface="Arial"/>
                <a:ea typeface="Arial"/>
                <a:cs typeface="Arial"/>
                <a:sym typeface="Arial"/>
              </a:rPr>
              <a:t>performance</a:t>
            </a:r>
            <a:r>
              <a:rPr b="1" lang="en-US">
                <a:solidFill>
                  <a:srgbClr val="3366FF"/>
                </a:solidFill>
              </a:rPr>
              <a:t> </a:t>
            </a:r>
            <a:r>
              <a:rPr b="1" lang="en-US">
                <a:solidFill>
                  <a:srgbClr val="006699"/>
                </a:solidFill>
                <a:latin typeface="Arial"/>
                <a:ea typeface="Arial"/>
                <a:cs typeface="Arial"/>
                <a:sym typeface="Arial"/>
              </a:rPr>
              <a:t>tuning</a:t>
            </a:r>
            <a:endParaRPr/>
          </a:p>
          <a:p>
            <a:pPr indent="-342900" lvl="0" marL="342900" rtl="0" algn="l">
              <a:spcBef>
                <a:spcPts val="630"/>
              </a:spcBef>
              <a:spcAft>
                <a:spcPts val="0"/>
              </a:spcAft>
              <a:buSzPts val="1980"/>
              <a:buChar char="▪"/>
            </a:pPr>
            <a:r>
              <a:rPr lang="en-US"/>
              <a:t>OS generate </a:t>
            </a:r>
            <a:r>
              <a:rPr b="1" lang="en-US">
                <a:solidFill>
                  <a:srgbClr val="006699"/>
                </a:solidFill>
                <a:latin typeface="Arial"/>
                <a:ea typeface="Arial"/>
                <a:cs typeface="Arial"/>
                <a:sym typeface="Arial"/>
              </a:rPr>
              <a:t>log</a:t>
            </a:r>
            <a:r>
              <a:rPr b="1" lang="en-US">
                <a:solidFill>
                  <a:srgbClr val="3366FF"/>
                </a:solidFill>
              </a:rPr>
              <a:t> </a:t>
            </a:r>
            <a:r>
              <a:rPr b="1" lang="en-US">
                <a:solidFill>
                  <a:srgbClr val="006699"/>
                </a:solidFill>
                <a:latin typeface="Arial"/>
                <a:ea typeface="Arial"/>
                <a:cs typeface="Arial"/>
                <a:sym typeface="Arial"/>
              </a:rPr>
              <a:t>files</a:t>
            </a:r>
            <a:r>
              <a:rPr lang="en-US">
                <a:solidFill>
                  <a:srgbClr val="3366FF"/>
                </a:solidFill>
              </a:rPr>
              <a:t> </a:t>
            </a:r>
            <a:r>
              <a:rPr lang="en-US">
                <a:solidFill>
                  <a:srgbClr val="000000"/>
                </a:solidFill>
              </a:rPr>
              <a:t>containing error information</a:t>
            </a:r>
            <a:endParaRPr/>
          </a:p>
          <a:p>
            <a:pPr indent="-342900" lvl="0" marL="342900" rtl="0" algn="l">
              <a:spcBef>
                <a:spcPts val="630"/>
              </a:spcBef>
              <a:spcAft>
                <a:spcPts val="0"/>
              </a:spcAft>
              <a:buSzPts val="1980"/>
              <a:buChar char="▪"/>
            </a:pPr>
            <a:r>
              <a:rPr lang="en-US">
                <a:solidFill>
                  <a:srgbClr val="000000"/>
                </a:solidFill>
              </a:rPr>
              <a:t>Failure of an application can generate </a:t>
            </a: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capturing memory of the process</a:t>
            </a:r>
            <a:endParaRPr/>
          </a:p>
          <a:p>
            <a:pPr indent="-342900" lvl="0" marL="342900" rtl="0" algn="l">
              <a:spcBef>
                <a:spcPts val="630"/>
              </a:spcBef>
              <a:spcAft>
                <a:spcPts val="0"/>
              </a:spcAft>
              <a:buSzPts val="1980"/>
              <a:buChar char="▪"/>
            </a:pPr>
            <a:r>
              <a:rPr lang="en-US">
                <a:solidFill>
                  <a:srgbClr val="000000"/>
                </a:solidFill>
              </a:rPr>
              <a:t>Operating system failure can generate </a:t>
            </a:r>
            <a:r>
              <a:rPr b="1" lang="en-US">
                <a:solidFill>
                  <a:srgbClr val="006699"/>
                </a:solidFill>
                <a:latin typeface="Arial"/>
                <a:ea typeface="Arial"/>
                <a:cs typeface="Arial"/>
                <a:sym typeface="Arial"/>
              </a:rPr>
              <a:t>crash</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containing kernel memory</a:t>
            </a:r>
            <a:endParaRPr/>
          </a:p>
          <a:p>
            <a:pPr indent="-342900" lvl="0" marL="342900" rtl="0" algn="l">
              <a:spcBef>
                <a:spcPts val="630"/>
              </a:spcBef>
              <a:spcAft>
                <a:spcPts val="0"/>
              </a:spcAft>
              <a:buSzPts val="1980"/>
              <a:buChar char="▪"/>
            </a:pPr>
            <a:r>
              <a:rPr lang="en-US">
                <a:solidFill>
                  <a:srgbClr val="000000"/>
                </a:solidFill>
              </a:rPr>
              <a:t>Beyond crashes, performance tuning can optimize system performance</a:t>
            </a:r>
            <a:endParaRPr/>
          </a:p>
          <a:p>
            <a:pPr indent="-285750" lvl="1" marL="742950" rtl="0" algn="l">
              <a:spcBef>
                <a:spcPts val="630"/>
              </a:spcBef>
              <a:spcAft>
                <a:spcPts val="0"/>
              </a:spcAft>
              <a:buSzPts val="1980"/>
              <a:buChar char="•"/>
            </a:pPr>
            <a:r>
              <a:rPr lang="en-US">
                <a:solidFill>
                  <a:srgbClr val="000000"/>
                </a:solidFill>
              </a:rPr>
              <a:t>Sometimes using </a:t>
            </a:r>
            <a:r>
              <a:rPr b="1" i="1" lang="en-US">
                <a:solidFill>
                  <a:srgbClr val="000000"/>
                </a:solidFill>
              </a:rPr>
              <a:t>trace listings</a:t>
            </a:r>
            <a:r>
              <a:rPr lang="en-US">
                <a:solidFill>
                  <a:srgbClr val="000000"/>
                </a:solidFill>
              </a:rPr>
              <a:t> of activities, recorded for analysis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Profiling</a:t>
            </a:r>
            <a:r>
              <a:rPr lang="en-US">
                <a:solidFill>
                  <a:srgbClr val="000000"/>
                </a:solidFill>
              </a:rPr>
              <a:t> is periodic sampling of instruction pointer to look for statistical trends</a:t>
            </a:r>
            <a:endParaRPr/>
          </a:p>
          <a:p>
            <a:pPr indent="0" lvl="0" marL="0" rtl="0" algn="l">
              <a:spcBef>
                <a:spcPts val="630"/>
              </a:spcBef>
              <a:spcAft>
                <a:spcPts val="0"/>
              </a:spcAft>
              <a:buSzPts val="1980"/>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solidFill>
                <a:srgbClr val="000000"/>
              </a:solidFill>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7"/>
          <p:cNvSpPr txBox="1"/>
          <p:nvPr>
            <p:ph type="title"/>
          </p:nvPr>
        </p:nvSpPr>
        <p:spPr>
          <a:xfrm>
            <a:off x="1090613" y="220663"/>
            <a:ext cx="74009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Performance Tuning</a:t>
            </a:r>
            <a:endParaRPr/>
          </a:p>
        </p:txBody>
      </p:sp>
      <p:sp>
        <p:nvSpPr>
          <p:cNvPr id="606" name="Google Shape;606;p87"/>
          <p:cNvSpPr txBox="1"/>
          <p:nvPr>
            <p:ph idx="1" type="body"/>
          </p:nvPr>
        </p:nvSpPr>
        <p:spPr>
          <a:xfrm>
            <a:off x="806450" y="1233488"/>
            <a:ext cx="7685088"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Improve performance by removing bottlenecks</a:t>
            </a:r>
            <a:endParaRPr/>
          </a:p>
          <a:p>
            <a:pPr indent="-342900" lvl="0" marL="342900" rtl="0" algn="l">
              <a:spcBef>
                <a:spcPts val="630"/>
              </a:spcBef>
              <a:spcAft>
                <a:spcPts val="0"/>
              </a:spcAft>
              <a:buSzPts val="1980"/>
              <a:buChar char="▪"/>
            </a:pPr>
            <a:r>
              <a:rPr lang="en-US"/>
              <a:t>OS must provide means of computing and displaying measures of system behavior</a:t>
            </a:r>
            <a:endParaRPr>
              <a:solidFill>
                <a:srgbClr val="000000"/>
              </a:solidFill>
            </a:endParaRPr>
          </a:p>
          <a:p>
            <a:pPr indent="-342900" lvl="0" marL="342900" rtl="0" algn="l">
              <a:spcBef>
                <a:spcPts val="630"/>
              </a:spcBef>
              <a:spcAft>
                <a:spcPts val="0"/>
              </a:spcAft>
              <a:buSzPts val="1980"/>
              <a:buChar char="▪"/>
            </a:pPr>
            <a:r>
              <a:rPr lang="en-US">
                <a:solidFill>
                  <a:srgbClr val="000000"/>
                </a:solidFill>
              </a:rPr>
              <a:t>For example, “top” program or Windows Task Manager</a:t>
            </a:r>
            <a:endParaRPr/>
          </a:p>
        </p:txBody>
      </p:sp>
      <p:pic>
        <p:nvPicPr>
          <p:cNvPr id="607" name="Google Shape;607;p87"/>
          <p:cNvPicPr preferRelativeResize="0"/>
          <p:nvPr/>
        </p:nvPicPr>
        <p:blipFill rotWithShape="1">
          <a:blip r:embed="rId3">
            <a:alphaModFix/>
          </a:blip>
          <a:srcRect b="0" l="0" r="0" t="0"/>
          <a:stretch/>
        </p:blipFill>
        <p:spPr>
          <a:xfrm>
            <a:off x="1141413" y="2720975"/>
            <a:ext cx="6389687" cy="3594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8"/>
          <p:cNvSpPr txBox="1"/>
          <p:nvPr>
            <p:ph type="title"/>
          </p:nvPr>
        </p:nvSpPr>
        <p:spPr>
          <a:xfrm>
            <a:off x="800100" y="220663"/>
            <a:ext cx="772001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Tracing</a:t>
            </a:r>
            <a:endParaRPr/>
          </a:p>
        </p:txBody>
      </p:sp>
      <p:sp>
        <p:nvSpPr>
          <p:cNvPr id="614" name="Google Shape;614;p88"/>
          <p:cNvSpPr txBox="1"/>
          <p:nvPr/>
        </p:nvSpPr>
        <p:spPr>
          <a:xfrm>
            <a:off x="806451" y="1095605"/>
            <a:ext cx="6341836" cy="478994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Collects data for a specific event, such as steps involved in a system call invocation</a:t>
            </a:r>
            <a:endParaRPr/>
          </a:p>
          <a:p>
            <a:pPr indent="-285750" lvl="0" marL="285750" marR="0" rtl="0" algn="l">
              <a:spcBef>
                <a:spcPts val="63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Tools include</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strace – trace system calls invoked by a process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gdb – source-level debugger</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perf – collection of Linux performance tools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tcpdump – collects network packets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9"/>
          <p:cNvSpPr txBox="1"/>
          <p:nvPr>
            <p:ph type="title"/>
          </p:nvPr>
        </p:nvSpPr>
        <p:spPr>
          <a:xfrm>
            <a:off x="800100" y="220663"/>
            <a:ext cx="77724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BCC</a:t>
            </a:r>
            <a:endParaRPr/>
          </a:p>
        </p:txBody>
      </p:sp>
      <p:sp>
        <p:nvSpPr>
          <p:cNvPr id="621" name="Google Shape;621;p89"/>
          <p:cNvSpPr txBox="1"/>
          <p:nvPr/>
        </p:nvSpPr>
        <p:spPr>
          <a:xfrm>
            <a:off x="806450" y="1233488"/>
            <a:ext cx="7766050"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a:p>
          <a:p>
            <a:pPr indent="-342900" lvl="0" marL="342900" marR="0" rtl="0" algn="l">
              <a:spcBef>
                <a:spcPts val="63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BCC (BPF Compiler Collection) is a rich toolkit providing tracing features for Linux</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See also the original DTrace</a:t>
            </a:r>
            <a:endParaRPr/>
          </a:p>
          <a:p>
            <a:pPr indent="-342900" lvl="0" marL="342900" marR="0" rtl="0" algn="l">
              <a:spcBef>
                <a:spcPts val="63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For example, disksnoop.py traces disk I/O activity</a:t>
            </a:r>
            <a:endParaRPr/>
          </a:p>
          <a:p>
            <a:pPr indent="-217170" lvl="0" marL="342900" marR="0" rtl="0" algn="l">
              <a:spcBef>
                <a:spcPts val="630"/>
              </a:spcBef>
              <a:spcAft>
                <a:spcPts val="0"/>
              </a:spcAft>
              <a:buClr>
                <a:srgbClr val="993300"/>
              </a:buClr>
              <a:buSzPts val="1980"/>
              <a:buFont typeface="Noto Sans Symbols"/>
              <a:buNone/>
            </a:pPr>
            <a:r>
              <a:t/>
            </a:r>
            <a:endParaRPr sz="1800">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sz="1800">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sz="1800">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sz="1800">
              <a:solidFill>
                <a:srgbClr val="000000"/>
              </a:solidFill>
              <a:latin typeface="Helvetica Neue"/>
              <a:ea typeface="Helvetica Neue"/>
              <a:cs typeface="Helvetica Neue"/>
              <a:sym typeface="Helvetica Neue"/>
            </a:endParaRPr>
          </a:p>
          <a:p>
            <a:pPr indent="-342900" lvl="0" marL="342900" marR="0" rtl="0" algn="l">
              <a:spcBef>
                <a:spcPts val="630"/>
              </a:spcBef>
              <a:spcAft>
                <a:spcPts val="0"/>
              </a:spcAft>
              <a:buClr>
                <a:srgbClr val="993300"/>
              </a:buClr>
              <a:buSzPts val="1980"/>
              <a:buFont typeface="Noto Sans Symbols"/>
              <a:buChar char="▪"/>
            </a:pPr>
            <a:r>
              <a:rPr lang="en-US" sz="1800">
                <a:solidFill>
                  <a:srgbClr val="000000"/>
                </a:solidFill>
                <a:latin typeface="Helvetica Neue"/>
                <a:ea typeface="Helvetica Neue"/>
                <a:cs typeface="Helvetica Neue"/>
                <a:sym typeface="Helvetica Neue"/>
              </a:rPr>
              <a:t>Many other tools (next slide)</a:t>
            </a:r>
            <a:endParaRPr/>
          </a:p>
        </p:txBody>
      </p:sp>
      <p:pic>
        <p:nvPicPr>
          <p:cNvPr id="622" name="Google Shape;622;p89"/>
          <p:cNvPicPr preferRelativeResize="0"/>
          <p:nvPr/>
        </p:nvPicPr>
        <p:blipFill rotWithShape="1">
          <a:blip r:embed="rId3">
            <a:alphaModFix/>
          </a:blip>
          <a:srcRect b="0" l="0" r="0" t="0"/>
          <a:stretch/>
        </p:blipFill>
        <p:spPr>
          <a:xfrm>
            <a:off x="1628775" y="3549650"/>
            <a:ext cx="4953000" cy="1295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0"/>
          <p:cNvSpPr txBox="1"/>
          <p:nvPr>
            <p:ph type="title"/>
          </p:nvPr>
        </p:nvSpPr>
        <p:spPr>
          <a:xfrm>
            <a:off x="800100" y="220663"/>
            <a:ext cx="7691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bcc/BPF Tracing Tools</a:t>
            </a:r>
            <a:endParaRPr/>
          </a:p>
        </p:txBody>
      </p:sp>
      <p:pic>
        <p:nvPicPr>
          <p:cNvPr id="629" name="Google Shape;629;p90"/>
          <p:cNvPicPr preferRelativeResize="0"/>
          <p:nvPr/>
        </p:nvPicPr>
        <p:blipFill rotWithShape="1">
          <a:blip r:embed="rId3">
            <a:alphaModFix/>
          </a:blip>
          <a:srcRect b="0" l="0" r="0" t="0"/>
          <a:stretch/>
        </p:blipFill>
        <p:spPr>
          <a:xfrm>
            <a:off x="704850" y="914400"/>
            <a:ext cx="7531100" cy="5270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1"/>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End of Chapter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1008063" y="146050"/>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User Operating System Interface - CLI</a:t>
            </a:r>
            <a:endParaRPr/>
          </a:p>
        </p:txBody>
      </p:sp>
      <p:sp>
        <p:nvSpPr>
          <p:cNvPr id="117" name="Google Shape;117;p20"/>
          <p:cNvSpPr txBox="1"/>
          <p:nvPr>
            <p:ph idx="1" type="body"/>
          </p:nvPr>
        </p:nvSpPr>
        <p:spPr>
          <a:xfrm>
            <a:off x="762000" y="1223963"/>
            <a:ext cx="7121525" cy="4483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Font typeface="Arial"/>
              <a:buNone/>
            </a:pPr>
            <a:r>
              <a:rPr lang="en-US"/>
              <a:t>CLI or </a:t>
            </a:r>
            <a:r>
              <a:rPr b="1" lang="en-US">
                <a:solidFill>
                  <a:srgbClr val="3366FF"/>
                </a:solidFill>
              </a:rPr>
              <a:t>command interpreter</a:t>
            </a:r>
            <a:r>
              <a:rPr lang="en-US">
                <a:solidFill>
                  <a:srgbClr val="3366FF"/>
                </a:solidFill>
              </a:rPr>
              <a:t> </a:t>
            </a:r>
            <a:r>
              <a:rPr lang="en-US"/>
              <a:t>allows direct command entry</a:t>
            </a:r>
            <a:endParaRPr/>
          </a:p>
          <a:p>
            <a:pPr indent="-285750" lvl="1" marL="742950" rtl="0" algn="l">
              <a:spcBef>
                <a:spcPts val="630"/>
              </a:spcBef>
              <a:spcAft>
                <a:spcPts val="0"/>
              </a:spcAft>
              <a:buSzPts val="1980"/>
              <a:buChar char="•"/>
            </a:pPr>
            <a:r>
              <a:rPr lang="en-US"/>
              <a:t>Sometimes implemented in kernel, sometimes by systems program</a:t>
            </a:r>
            <a:endParaRPr/>
          </a:p>
          <a:p>
            <a:pPr indent="-285750" lvl="1" marL="742950" rtl="0" algn="l">
              <a:spcBef>
                <a:spcPts val="630"/>
              </a:spcBef>
              <a:spcAft>
                <a:spcPts val="0"/>
              </a:spcAft>
              <a:buSzPts val="1980"/>
              <a:buChar char="•"/>
            </a:pPr>
            <a:r>
              <a:rPr lang="en-US"/>
              <a:t>text.-based, console, character user interface</a:t>
            </a:r>
            <a:endParaRPr/>
          </a:p>
          <a:p>
            <a:pPr indent="-285750" lvl="1" marL="742950" rtl="0" algn="l">
              <a:spcBef>
                <a:spcPts val="630"/>
              </a:spcBef>
              <a:spcAft>
                <a:spcPts val="0"/>
              </a:spcAft>
              <a:buSzPts val="1980"/>
              <a:buChar char="•"/>
            </a:pPr>
            <a:r>
              <a:rPr lang="en-US"/>
              <a:t>Sometimes multiple flavors implemented – </a:t>
            </a:r>
            <a:r>
              <a:rPr b="1" lang="en-US">
                <a:solidFill>
                  <a:srgbClr val="3366FF"/>
                </a:solidFill>
              </a:rPr>
              <a:t>shells</a:t>
            </a:r>
            <a:endParaRPr/>
          </a:p>
          <a:p>
            <a:pPr indent="-285750" lvl="1" marL="742950" rtl="0" algn="l">
              <a:spcBef>
                <a:spcPts val="630"/>
              </a:spcBef>
              <a:spcAft>
                <a:spcPts val="0"/>
              </a:spcAft>
              <a:buSzPts val="1980"/>
              <a:buChar char="•"/>
            </a:pPr>
            <a:r>
              <a:rPr lang="en-US"/>
              <a:t>Primarily fetches a command from user and executes it</a:t>
            </a:r>
            <a:endParaRPr/>
          </a:p>
          <a:p>
            <a:pPr indent="-285750" lvl="1" marL="742950" rtl="0" algn="l">
              <a:spcBef>
                <a:spcPts val="630"/>
              </a:spcBef>
              <a:spcAft>
                <a:spcPts val="0"/>
              </a:spcAft>
              <a:buSzPts val="1980"/>
              <a:buChar char="•"/>
            </a:pPr>
            <a:r>
              <a:rPr lang="en-US"/>
              <a:t>Sometimes commands built-in, sometimes just names of programs</a:t>
            </a:r>
            <a:endParaRPr/>
          </a:p>
          <a:p>
            <a:pPr indent="-228600" lvl="2" marL="1085850" rtl="0" algn="l">
              <a:spcBef>
                <a:spcPts val="630"/>
              </a:spcBef>
              <a:spcAft>
                <a:spcPts val="0"/>
              </a:spcAft>
              <a:buSzPts val="1350"/>
              <a:buChar char="4"/>
            </a:pPr>
            <a:r>
              <a:rPr lang="en-US"/>
              <a:t>If the latter, adding new features doesn’t require shell modification</a:t>
            </a:r>
            <a:endParaRPr/>
          </a:p>
          <a:p>
            <a:pPr indent="-228600" lvl="2" marL="1085850" rtl="0" algn="l">
              <a:spcBef>
                <a:spcPts val="630"/>
              </a:spcBef>
              <a:spcAft>
                <a:spcPts val="0"/>
              </a:spcAft>
              <a:buSzPts val="1350"/>
              <a:buChar char="4"/>
            </a:pPr>
            <a:r>
              <a:rPr b="1" lang="en-US">
                <a:solidFill>
                  <a:srgbClr val="3366FF"/>
                </a:solidFill>
              </a:rPr>
              <a:t>Examples: </a:t>
            </a:r>
            <a:r>
              <a:rPr lang="en-US"/>
              <a:t>C shell, Bourne Shell, Bourne-Again Shell (Bash), Korn Shell</a:t>
            </a:r>
            <a:endParaRPr/>
          </a:p>
          <a:p>
            <a:pPr indent="-228600" lvl="2" marL="1085850" rtl="0" algn="l">
              <a:spcBef>
                <a:spcPts val="630"/>
              </a:spcBef>
              <a:spcAft>
                <a:spcPts val="0"/>
              </a:spcAft>
              <a:buSzPts val="1350"/>
              <a:buChar char="4"/>
            </a:pPr>
            <a:r>
              <a:rPr lang="en-US"/>
              <a:t>UNIX (sh,ksh,csh,tcsh, bash))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119188" y="1825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Bourne Shell Command Interpreter</a:t>
            </a:r>
            <a:endParaRPr/>
          </a:p>
        </p:txBody>
      </p:sp>
      <p:pic>
        <p:nvPicPr>
          <p:cNvPr descr="fig2.2.pdf" id="123" name="Google Shape;123;p21"/>
          <p:cNvPicPr preferRelativeResize="0"/>
          <p:nvPr/>
        </p:nvPicPr>
        <p:blipFill rotWithShape="1">
          <a:blip r:embed="rId3">
            <a:alphaModFix/>
          </a:blip>
          <a:srcRect b="0" l="0" r="0" t="0"/>
          <a:stretch/>
        </p:blipFill>
        <p:spPr>
          <a:xfrm>
            <a:off x="1524000" y="1019175"/>
            <a:ext cx="6372225" cy="535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